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</p:sldMasterIdLst>
  <p:notesMasterIdLst>
    <p:notesMasterId r:id="rId14"/>
  </p:notesMasterIdLst>
  <p:sldIdLst>
    <p:sldId id="258" r:id="rId2"/>
    <p:sldId id="263" r:id="rId3"/>
    <p:sldId id="257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62" r:id="rId12"/>
    <p:sldId id="25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DB631D-527F-4111-BF8D-2AE2C9D948DC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86BDE4-2C74-4CBB-8F3A-A6829D5C6AA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668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9154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037F-3CF4-4EDE-92D4-4A671528EC5C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CF8B-D656-47F7-91EB-35EB64DA92DA}" type="slidenum">
              <a:rPr lang="en-US" smtClean="0"/>
              <a:t>‹Nº›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2949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037F-3CF4-4EDE-92D4-4A671528EC5C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CF8B-D656-47F7-91EB-35EB64DA92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787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037F-3CF4-4EDE-92D4-4A671528EC5C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CF8B-D656-47F7-91EB-35EB64DA92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088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037F-3CF4-4EDE-92D4-4A671528EC5C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CF8B-D656-47F7-91EB-35EB64DA92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200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037F-3CF4-4EDE-92D4-4A671528EC5C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CF8B-D656-47F7-91EB-35EB64DA92DA}" type="slidenum">
              <a:rPr lang="en-US" smtClean="0"/>
              <a:t>‹Nº›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7847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037F-3CF4-4EDE-92D4-4A671528EC5C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CF8B-D656-47F7-91EB-35EB64DA92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4615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037F-3CF4-4EDE-92D4-4A671528EC5C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CF8B-D656-47F7-91EB-35EB64DA92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4496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037F-3CF4-4EDE-92D4-4A671528EC5C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CF8B-D656-47F7-91EB-35EB64DA92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566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037F-3CF4-4EDE-92D4-4A671528EC5C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CF8B-D656-47F7-91EB-35EB64DA92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10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90E037F-3CF4-4EDE-92D4-4A671528EC5C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25CCF8B-D656-47F7-91EB-35EB64DA92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9413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037F-3CF4-4EDE-92D4-4A671528EC5C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CF8B-D656-47F7-91EB-35EB64DA92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01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90E037F-3CF4-4EDE-92D4-4A671528EC5C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25CCF8B-D656-47F7-91EB-35EB64DA92DA}" type="slidenum">
              <a:rPr lang="en-US" smtClean="0"/>
              <a:t>‹Nº›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66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16z28DjRTAA&amp;t=190s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55468" y="4516438"/>
            <a:ext cx="8129451" cy="1244282"/>
          </a:xfrm>
        </p:spPr>
        <p:txBody>
          <a:bodyPr>
            <a:normAutofit/>
          </a:bodyPr>
          <a:lstStyle/>
          <a:p>
            <a:r>
              <a:rPr lang="es-ES" sz="3600" b="1" spc="-5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INSTITUCIÓN EDUCATIVA FE Y ALEGRÍA AURES</a:t>
            </a:r>
            <a:endParaRPr lang="en-US" sz="3600" b="1" spc="-5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" name="object 3"/>
          <p:cNvSpPr txBox="1"/>
          <p:nvPr/>
        </p:nvSpPr>
        <p:spPr>
          <a:xfrm>
            <a:off x="4523532" y="459375"/>
            <a:ext cx="6923314" cy="2259593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586230" marR="5080" indent="-1574165" algn="r">
              <a:lnSpc>
                <a:spcPts val="3600"/>
              </a:lnSpc>
              <a:spcBef>
                <a:spcPts val="820"/>
              </a:spcBef>
            </a:pPr>
            <a:r>
              <a:rPr lang="es-CO" sz="3600" b="1" spc="-5" dirty="0" smtClean="0">
                <a:latin typeface="Arial"/>
                <a:cs typeface="Arial"/>
              </a:rPr>
              <a:t>TALLER FORTALECIMIENTO</a:t>
            </a:r>
          </a:p>
          <a:p>
            <a:pPr marL="1586230" marR="5080" indent="-1574165" algn="ctr">
              <a:lnSpc>
                <a:spcPts val="3600"/>
              </a:lnSpc>
              <a:spcBef>
                <a:spcPts val="820"/>
              </a:spcBef>
            </a:pPr>
            <a:r>
              <a:rPr lang="es-CO" sz="2000" b="1" spc="-5" dirty="0" smtClean="0">
                <a:latin typeface="Arial"/>
                <a:cs typeface="Arial"/>
              </a:rPr>
              <a:t>ABP </a:t>
            </a:r>
            <a:r>
              <a:rPr lang="es-CO" sz="2000" b="1" spc="-5" dirty="0" smtClean="0">
                <a:latin typeface="Arial"/>
                <a:cs typeface="Arial"/>
              </a:rPr>
              <a:t>(Aprendizaje Basado en Proyectos – Fase </a:t>
            </a:r>
            <a:r>
              <a:rPr lang="es-CO" sz="2000" b="1" spc="-5" dirty="0" smtClean="0">
                <a:latin typeface="Arial"/>
                <a:cs typeface="Arial"/>
              </a:rPr>
              <a:t>II-III)</a:t>
            </a:r>
          </a:p>
          <a:p>
            <a:pPr marL="1586230" marR="5080" indent="-1574165" algn="ctr">
              <a:lnSpc>
                <a:spcPts val="3600"/>
              </a:lnSpc>
              <a:spcBef>
                <a:spcPts val="820"/>
              </a:spcBef>
            </a:pPr>
            <a:endParaRPr lang="es-CO" sz="2000" b="1" spc="-5" dirty="0" smtClean="0">
              <a:latin typeface="Arial"/>
              <a:cs typeface="Arial"/>
            </a:endParaRPr>
          </a:p>
          <a:p>
            <a:pPr marL="1586230" marR="5080" indent="-1574165" algn="ctr">
              <a:lnSpc>
                <a:spcPts val="3600"/>
              </a:lnSpc>
              <a:spcBef>
                <a:spcPts val="820"/>
              </a:spcBef>
            </a:pPr>
            <a:r>
              <a:rPr lang="en-US" sz="4400" b="1" spc="-5" dirty="0">
                <a:latin typeface="Arial"/>
                <a:cs typeface="Arial"/>
              </a:rPr>
              <a:t>¿Cómo vamos?</a:t>
            </a:r>
            <a:r>
              <a:rPr lang="es-CO" sz="4400" b="1" spc="-5" dirty="0">
                <a:latin typeface="Arial"/>
                <a:cs typeface="Arial"/>
              </a:rPr>
              <a:t> </a:t>
            </a:r>
          </a:p>
        </p:txBody>
      </p:sp>
      <p:pic>
        <p:nvPicPr>
          <p:cNvPr id="6" name="Imagen 5"/>
          <p:cNvPicPr/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4943" y="3637459"/>
            <a:ext cx="1721903" cy="1757957"/>
          </a:xfrm>
          <a:prstGeom prst="rect">
            <a:avLst/>
          </a:prstGeom>
          <a:noFill/>
        </p:spPr>
      </p:pic>
      <p:pic>
        <p:nvPicPr>
          <p:cNvPr id="7" name="Picture 2" descr="Modelo de checklist para usar na sua oficina de Motocicletas">
            <a:extLst>
              <a:ext uri="{FF2B5EF4-FFF2-40B4-BE49-F238E27FC236}">
                <a16:creationId xmlns:a16="http://schemas.microsoft.com/office/drawing/2014/main" id="{0E947F4F-ECC1-A446-AD4F-0678AF351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90" y="459375"/>
            <a:ext cx="3848503" cy="344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697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783" y="0"/>
            <a:ext cx="81368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67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78;p7">
            <a:extLst>
              <a:ext uri="{FF2B5EF4-FFF2-40B4-BE49-F238E27FC236}">
                <a16:creationId xmlns:a16="http://schemas.microsoft.com/office/drawing/2014/main" id="{81BE4D98-1B2B-3FA6-F508-0A0B10AFAA49}"/>
              </a:ext>
            </a:extLst>
          </p:cNvPr>
          <p:cNvSpPr txBox="1"/>
          <p:nvPr/>
        </p:nvSpPr>
        <p:spPr>
          <a:xfrm>
            <a:off x="543243" y="651447"/>
            <a:ext cx="10612437" cy="210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6000" b="1" kern="1200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 Neue"/>
              </a:rPr>
              <a:t>Actividad </a:t>
            </a:r>
            <a:r>
              <a:rPr lang="es-MX" sz="60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 Neue"/>
              </a:rPr>
              <a:t>F</a:t>
            </a:r>
            <a:r>
              <a:rPr lang="es-MX" sz="6000" b="1" kern="1200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 Neue"/>
              </a:rPr>
              <a:t>inal y Cierre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60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 Neue"/>
              </a:rPr>
              <a:t>Retomemos…</a:t>
            </a:r>
            <a:endParaRPr sz="6000" b="1" kern="1200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272209" y="2756597"/>
            <a:ext cx="88392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4400" dirty="0">
                <a:latin typeface="Bahnschrift SemiBold SemiConden" panose="020B0502040204020203" pitchFamily="34" charset="0"/>
              </a:rPr>
              <a:t>¿Cómo mejoramos y registramos nuestra puesta en marcha?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4400" dirty="0">
                <a:latin typeface="Bahnschrift SemiBold SemiConden" panose="020B0502040204020203" pitchFamily="34" charset="0"/>
              </a:rPr>
              <a:t>¿Por qué es importante hacerle seguimiento a nuestro proyecto?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Bahnschrift SemiBold SemiConden" panose="020B0502040204020203" pitchFamily="34" charset="0"/>
              </a:rPr>
              <a:t>¿Cómo </a:t>
            </a:r>
            <a:r>
              <a:rPr lang="en-US" sz="4400" dirty="0" err="1">
                <a:latin typeface="Bahnschrift SemiBold SemiConden" panose="020B0502040204020203" pitchFamily="34" charset="0"/>
              </a:rPr>
              <a:t>socializar</a:t>
            </a:r>
            <a:r>
              <a:rPr lang="en-US" sz="4400" dirty="0">
                <a:latin typeface="Bahnschrift SemiBold SemiConden" panose="020B0502040204020203" pitchFamily="34" charset="0"/>
              </a:rPr>
              <a:t> </a:t>
            </a:r>
            <a:r>
              <a:rPr lang="en-US" sz="4400" dirty="0" err="1">
                <a:latin typeface="Bahnschrift SemiBold SemiConden" panose="020B0502040204020203" pitchFamily="34" charset="0"/>
              </a:rPr>
              <a:t>nuestros</a:t>
            </a:r>
            <a:r>
              <a:rPr lang="en-US" sz="4400" dirty="0">
                <a:latin typeface="Bahnschrift SemiBold SemiConden" panose="020B0502040204020203" pitchFamily="34" charset="0"/>
              </a:rPr>
              <a:t> </a:t>
            </a:r>
            <a:r>
              <a:rPr lang="en-US" sz="4400" dirty="0" err="1">
                <a:latin typeface="Bahnschrift SemiBold SemiConden" panose="020B0502040204020203" pitchFamily="34" charset="0"/>
              </a:rPr>
              <a:t>logros</a:t>
            </a:r>
            <a:r>
              <a:rPr lang="en-US" sz="4400" dirty="0">
                <a:latin typeface="Bahnschrift SemiBold SemiConden" panose="020B0502040204020203" pitchFamily="34" charset="0"/>
              </a:rPr>
              <a:t>?</a:t>
            </a:r>
            <a:endParaRPr lang="en-US" sz="4400" dirty="0"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65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78;p7">
            <a:extLst>
              <a:ext uri="{FF2B5EF4-FFF2-40B4-BE49-F238E27FC236}">
                <a16:creationId xmlns:a16="http://schemas.microsoft.com/office/drawing/2014/main" id="{81BE4D98-1B2B-3FA6-F508-0A0B10AFAA49}"/>
              </a:ext>
            </a:extLst>
          </p:cNvPr>
          <p:cNvSpPr txBox="1"/>
          <p:nvPr/>
        </p:nvSpPr>
        <p:spPr>
          <a:xfrm>
            <a:off x="698466" y="729147"/>
            <a:ext cx="10612437" cy="627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 b="1" kern="1200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 Neue"/>
              </a:rPr>
              <a:t>Revisemos nuestros compromisos…</a:t>
            </a:r>
            <a:endParaRPr sz="3600" b="1" kern="1200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11901" y="2016094"/>
            <a:ext cx="107855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3200" dirty="0" smtClean="0"/>
              <a:t>Docentes encargados</a:t>
            </a:r>
            <a:r>
              <a:rPr lang="en-US" sz="3200" dirty="0" smtClean="0"/>
              <a:t>:</a:t>
            </a:r>
            <a:r>
              <a:rPr lang="es-CO" sz="3200" dirty="0" smtClean="0"/>
              <a:t> </a:t>
            </a:r>
            <a:endParaRPr lang="es-CO" sz="32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CO" sz="3200" dirty="0" smtClean="0"/>
              <a:t>Fecha </a:t>
            </a:r>
            <a:r>
              <a:rPr lang="es-CO" sz="3200" dirty="0" smtClean="0"/>
              <a:t>próxima jornada: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9383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78985" y="765886"/>
            <a:ext cx="2549955" cy="480131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       </a:t>
            </a:r>
            <a:r>
              <a:rPr lang="en-US" sz="2800" b="1" dirty="0" smtClean="0">
                <a:solidFill>
                  <a:schemeClr val="tx1"/>
                </a:solidFill>
              </a:rPr>
              <a:t>Agenda Nº </a:t>
            </a:r>
            <a:r>
              <a:rPr lang="en-US" sz="2800" b="1" dirty="0">
                <a:solidFill>
                  <a:schemeClr val="tx1"/>
                </a:solidFill>
              </a:rPr>
              <a:t>3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Google Shape;178;p7">
            <a:extLst>
              <a:ext uri="{FF2B5EF4-FFF2-40B4-BE49-F238E27FC236}">
                <a16:creationId xmlns:a16="http://schemas.microsoft.com/office/drawing/2014/main" id="{81BE4D98-1B2B-3FA6-F508-0A0B10AFAA49}"/>
              </a:ext>
            </a:extLst>
          </p:cNvPr>
          <p:cNvSpPr txBox="1"/>
          <p:nvPr/>
        </p:nvSpPr>
        <p:spPr>
          <a:xfrm>
            <a:off x="647745" y="42074"/>
            <a:ext cx="10612437" cy="627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 Neue"/>
              </a:rPr>
              <a:t>Estructura Agenda Jornada Pedagógica</a:t>
            </a:r>
            <a:endParaRPr sz="3600" b="1" kern="1200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91549" y="1072211"/>
            <a:ext cx="11555896" cy="4421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S" b="1" i="1" dirty="0">
                <a:ea typeface="Calibri" panose="020F0502020204030204" pitchFamily="34" charset="0"/>
                <a:cs typeface="Calibri Light" panose="020F0302020204030204" pitchFamily="34" charset="0"/>
              </a:rPr>
              <a:t>Fecha</a:t>
            </a:r>
            <a:r>
              <a:rPr lang="es-ES" b="1" i="1" dirty="0" smtClean="0">
                <a:ea typeface="Calibri" panose="020F0502020204030204" pitchFamily="34" charset="0"/>
                <a:cs typeface="Calibri Light" panose="020F0302020204030204" pitchFamily="34" charset="0"/>
              </a:rPr>
              <a:t>: </a:t>
            </a:r>
            <a:r>
              <a:rPr lang="es-ES" i="1" dirty="0" smtClean="0">
                <a:ea typeface="Calibri" panose="020F0502020204030204" pitchFamily="34" charset="0"/>
                <a:cs typeface="Calibri Light" panose="020F0302020204030204" pitchFamily="34" charset="0"/>
              </a:rPr>
              <a:t>04 </a:t>
            </a:r>
            <a:r>
              <a:rPr lang="es-ES" i="1" dirty="0" smtClean="0">
                <a:ea typeface="Calibri" panose="020F0502020204030204" pitchFamily="34" charset="0"/>
                <a:cs typeface="Calibri Light" panose="020F0302020204030204" pitchFamily="34" charset="0"/>
              </a:rPr>
              <a:t>de </a:t>
            </a:r>
            <a:r>
              <a:rPr lang="es-ES" i="1" dirty="0" smtClean="0">
                <a:ea typeface="Calibri" panose="020F0502020204030204" pitchFamily="34" charset="0"/>
                <a:cs typeface="Calibri Light" panose="020F0302020204030204" pitchFamily="34" charset="0"/>
              </a:rPr>
              <a:t>julio </a:t>
            </a:r>
            <a:r>
              <a:rPr lang="es-ES" i="1" dirty="0" smtClean="0">
                <a:ea typeface="Calibri" panose="020F0502020204030204" pitchFamily="34" charset="0"/>
                <a:cs typeface="Calibri Light" panose="020F0302020204030204" pitchFamily="34" charset="0"/>
              </a:rPr>
              <a:t>de 2025</a:t>
            </a:r>
            <a:endParaRPr lang="en-US" dirty="0"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S" b="1" i="1" dirty="0" smtClean="0">
                <a:ea typeface="Calibri" panose="020F0502020204030204" pitchFamily="34" charset="0"/>
                <a:cs typeface="Calibri Light" panose="020F0302020204030204" pitchFamily="34" charset="0"/>
              </a:rPr>
              <a:t>Docentes responsables</a:t>
            </a:r>
            <a:r>
              <a:rPr lang="es-ES" b="1" i="1" dirty="0" smtClean="0">
                <a:ea typeface="Calibri" panose="020F0502020204030204" pitchFamily="34" charset="0"/>
                <a:cs typeface="Calibri Light" panose="020F0302020204030204" pitchFamily="34" charset="0"/>
              </a:rPr>
              <a:t>: </a:t>
            </a:r>
            <a:r>
              <a:rPr lang="es-ES" i="1" dirty="0" smtClean="0">
                <a:ea typeface="Calibri" panose="020F0502020204030204" pitchFamily="34" charset="0"/>
                <a:cs typeface="Calibri Light" panose="020F0302020204030204" pitchFamily="34" charset="0"/>
              </a:rPr>
              <a:t>Diana Henao </a:t>
            </a:r>
            <a:r>
              <a:rPr lang="es-ES" i="1" dirty="0" err="1" smtClean="0">
                <a:ea typeface="Calibri" panose="020F0502020204030204" pitchFamily="34" charset="0"/>
                <a:cs typeface="Calibri Light" panose="020F0302020204030204" pitchFamily="34" charset="0"/>
              </a:rPr>
              <a:t>Henao</a:t>
            </a:r>
            <a:r>
              <a:rPr lang="es-ES" i="1" dirty="0" smtClean="0">
                <a:ea typeface="Calibri" panose="020F0502020204030204" pitchFamily="34" charset="0"/>
                <a:cs typeface="Calibri Light" panose="020F0302020204030204" pitchFamily="34" charset="0"/>
              </a:rPr>
              <a:t> y Joanna Marín Echavarría </a:t>
            </a:r>
            <a:endParaRPr lang="en-US" dirty="0"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endParaRPr lang="es-ES" b="1" i="1" dirty="0" smtClean="0"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r>
              <a:rPr lang="es-ES" b="1" i="1" dirty="0" smtClean="0">
                <a:ea typeface="Calibri" panose="020F0502020204030204" pitchFamily="34" charset="0"/>
                <a:cs typeface="Calibri Light" panose="020F0302020204030204" pitchFamily="34" charset="0"/>
              </a:rPr>
              <a:t>Objetivos</a:t>
            </a:r>
            <a:r>
              <a:rPr lang="es-ES" b="1" i="1" dirty="0" smtClean="0">
                <a:ea typeface="Calibri" panose="020F0502020204030204" pitchFamily="34" charset="0"/>
                <a:cs typeface="Calibri Light" panose="020F0302020204030204" pitchFamily="34" charset="0"/>
              </a:rPr>
              <a:t>:</a:t>
            </a:r>
            <a:endParaRPr lang="es-ES" b="1" dirty="0" smtClean="0"/>
          </a:p>
          <a:p>
            <a:pPr marL="285750" indent="-285750">
              <a:buFontTx/>
              <a:buChar char="-"/>
            </a:pPr>
            <a:r>
              <a:rPr lang="es-ES" dirty="0"/>
              <a:t>Revisar los resultados de la </a:t>
            </a:r>
            <a:r>
              <a:rPr lang="es-ES" dirty="0" smtClean="0"/>
              <a:t>fase I y II.</a:t>
            </a:r>
          </a:p>
          <a:p>
            <a:pPr marL="285750" indent="-285750">
              <a:buFontTx/>
              <a:buChar char="-"/>
            </a:pPr>
            <a:r>
              <a:rPr lang="es-ES" dirty="0" smtClean="0"/>
              <a:t>Socializar </a:t>
            </a:r>
            <a:r>
              <a:rPr lang="es-ES" dirty="0"/>
              <a:t>la fase </a:t>
            </a:r>
            <a:r>
              <a:rPr lang="es-ES" dirty="0" smtClean="0"/>
              <a:t>III (</a:t>
            </a:r>
            <a:r>
              <a:rPr lang="es-ES" dirty="0"/>
              <a:t>puesta en marcha y desarrollo</a:t>
            </a:r>
            <a:r>
              <a:rPr lang="es-ES" dirty="0" smtClean="0"/>
              <a:t>).</a:t>
            </a:r>
          </a:p>
          <a:p>
            <a:endParaRPr lang="es-ES" b="1" dirty="0"/>
          </a:p>
          <a:p>
            <a:r>
              <a:rPr lang="es-ES" b="1" dirty="0" smtClean="0"/>
              <a:t>AGENDA</a:t>
            </a:r>
            <a:r>
              <a:rPr lang="es-ES" b="1" dirty="0" smtClean="0"/>
              <a:t>:</a:t>
            </a:r>
          </a:p>
          <a:p>
            <a:pPr marL="914400" lvl="1" indent="-45720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s-ES" i="1" dirty="0">
                <a:ea typeface="Calibri" panose="020F0502020204030204" pitchFamily="34" charset="0"/>
                <a:cs typeface="Calibri Light" panose="020F0302020204030204" pitchFamily="34" charset="0"/>
              </a:rPr>
              <a:t>Acuerdos para el desarrollo del encuentro.</a:t>
            </a:r>
            <a:endParaRPr lang="en-US" dirty="0"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914400" lvl="1" indent="-45720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s-ES" i="1" dirty="0" smtClean="0">
                <a:ea typeface="Calibri" panose="020F0502020204030204" pitchFamily="34" charset="0"/>
                <a:cs typeface="Calibri Light" panose="020F0302020204030204" pitchFamily="34" charset="0"/>
              </a:rPr>
              <a:t>Reflexión inicial </a:t>
            </a:r>
            <a:r>
              <a:rPr lang="es-ES" i="1" dirty="0" smtClean="0">
                <a:ea typeface="Calibri" panose="020F0502020204030204" pitchFamily="34" charset="0"/>
                <a:cs typeface="Calibri Light" panose="020F0302020204030204" pitchFamily="34" charset="0"/>
              </a:rPr>
              <a:t>Video “Cómo ser un buen líder”</a:t>
            </a:r>
          </a:p>
          <a:p>
            <a:pPr marL="914400" lvl="1" indent="-45720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s-ES" dirty="0" smtClean="0"/>
              <a:t>Revisión </a:t>
            </a:r>
            <a:r>
              <a:rPr lang="es-ES" dirty="0"/>
              <a:t>y socialización de resultados Fase </a:t>
            </a:r>
            <a:r>
              <a:rPr lang="es-ES" dirty="0" smtClean="0"/>
              <a:t>I y II </a:t>
            </a:r>
            <a:r>
              <a:rPr lang="es-ES" dirty="0"/>
              <a:t>y </a:t>
            </a:r>
            <a:r>
              <a:rPr lang="es-ES" dirty="0" smtClean="0"/>
              <a:t>bitácoras</a:t>
            </a:r>
          </a:p>
          <a:p>
            <a:pPr marL="914400" lvl="1" indent="-45720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s-ES" dirty="0" smtClean="0"/>
              <a:t>Registro de avances plataforma</a:t>
            </a:r>
          </a:p>
          <a:p>
            <a:pPr marL="914400" lvl="1" indent="-45720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s-ES" dirty="0" smtClean="0"/>
              <a:t>Socialización </a:t>
            </a:r>
            <a:r>
              <a:rPr lang="es-ES" dirty="0"/>
              <a:t>Fase </a:t>
            </a:r>
            <a:r>
              <a:rPr lang="es-ES" dirty="0" smtClean="0"/>
              <a:t>III.</a:t>
            </a:r>
          </a:p>
          <a:p>
            <a:pPr marL="914400" lvl="1" indent="-45720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s-ES" dirty="0" smtClean="0"/>
              <a:t>Actividad final </a:t>
            </a:r>
          </a:p>
          <a:p>
            <a:pPr marL="914400" lvl="1" indent="-45720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s-ES" dirty="0" smtClean="0"/>
              <a:t>Cierre </a:t>
            </a:r>
            <a:r>
              <a:rPr lang="es-ES" dirty="0"/>
              <a:t>y compromisos.</a:t>
            </a:r>
            <a:endParaRPr lang="en-US" dirty="0"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553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165;p7">
            <a:extLst>
              <a:ext uri="{FF2B5EF4-FFF2-40B4-BE49-F238E27FC236}">
                <a16:creationId xmlns:a16="http://schemas.microsoft.com/office/drawing/2014/main" id="{F518BB27-1FC0-4C2A-8187-B15DB5B7EE52}"/>
              </a:ext>
            </a:extLst>
          </p:cNvPr>
          <p:cNvSpPr/>
          <p:nvPr/>
        </p:nvSpPr>
        <p:spPr>
          <a:xfrm>
            <a:off x="1986007" y="794505"/>
            <a:ext cx="2064045" cy="1035433"/>
          </a:xfrm>
          <a:prstGeom prst="wedgeEllipseCallout">
            <a:avLst>
              <a:gd name="adj1" fmla="val -54663"/>
              <a:gd name="adj2" fmla="val 33874"/>
            </a:avLst>
          </a:prstGeom>
          <a:solidFill>
            <a:schemeClr val="accent3">
              <a:lumMod val="40000"/>
              <a:lumOff val="60000"/>
            </a:schemeClr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" name="Google Shape;166;p7">
            <a:extLst>
              <a:ext uri="{FF2B5EF4-FFF2-40B4-BE49-F238E27FC236}">
                <a16:creationId xmlns:a16="http://schemas.microsoft.com/office/drawing/2014/main" id="{02BB6868-200E-6BF6-A553-F8532F7F7D3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5574" y="865028"/>
            <a:ext cx="999455" cy="21988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65;p7">
            <a:extLst>
              <a:ext uri="{FF2B5EF4-FFF2-40B4-BE49-F238E27FC236}">
                <a16:creationId xmlns:a16="http://schemas.microsoft.com/office/drawing/2014/main" id="{F518BB27-1FC0-4C2A-8187-B15DB5B7EE52}"/>
              </a:ext>
            </a:extLst>
          </p:cNvPr>
          <p:cNvSpPr/>
          <p:nvPr/>
        </p:nvSpPr>
        <p:spPr>
          <a:xfrm>
            <a:off x="5556475" y="807568"/>
            <a:ext cx="2064045" cy="929251"/>
          </a:xfrm>
          <a:prstGeom prst="wedgeEllipseCallout">
            <a:avLst>
              <a:gd name="adj1" fmla="val -54663"/>
              <a:gd name="adj2" fmla="val 33874"/>
            </a:avLst>
          </a:prstGeom>
          <a:solidFill>
            <a:srgbClr val="FFF2CC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" name="Google Shape;167;p7">
            <a:extLst>
              <a:ext uri="{FF2B5EF4-FFF2-40B4-BE49-F238E27FC236}">
                <a16:creationId xmlns:a16="http://schemas.microsoft.com/office/drawing/2014/main" id="{73CF283E-4702-1389-99D8-26C09BD844D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07907" y="1795512"/>
            <a:ext cx="747075" cy="7470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75;p7">
            <a:extLst>
              <a:ext uri="{FF2B5EF4-FFF2-40B4-BE49-F238E27FC236}">
                <a16:creationId xmlns:a16="http://schemas.microsoft.com/office/drawing/2014/main" id="{24F4F84A-A35C-6DDA-F889-2C4637A90C36}"/>
              </a:ext>
            </a:extLst>
          </p:cNvPr>
          <p:cNvSpPr txBox="1"/>
          <p:nvPr/>
        </p:nvSpPr>
        <p:spPr>
          <a:xfrm>
            <a:off x="5389541" y="955392"/>
            <a:ext cx="231899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1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 Escucha activa y Tomemos notas</a:t>
            </a:r>
            <a:r>
              <a:rPr lang="es-MX" sz="1800" b="0" i="1" u="none" strike="noStrik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1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" name="Google Shape;161;p7">
            <a:extLst>
              <a:ext uri="{FF2B5EF4-FFF2-40B4-BE49-F238E27FC236}">
                <a16:creationId xmlns:a16="http://schemas.microsoft.com/office/drawing/2014/main" id="{0802E3A1-BB6C-20E1-1068-376C0D5E4E00}"/>
              </a:ext>
            </a:extLst>
          </p:cNvPr>
          <p:cNvSpPr/>
          <p:nvPr/>
        </p:nvSpPr>
        <p:spPr>
          <a:xfrm flipH="1">
            <a:off x="6985519" y="3067840"/>
            <a:ext cx="3064152" cy="1221622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DDFF7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" name="Google Shape;162;p7">
            <a:extLst>
              <a:ext uri="{FF2B5EF4-FFF2-40B4-BE49-F238E27FC236}">
                <a16:creationId xmlns:a16="http://schemas.microsoft.com/office/drawing/2014/main" id="{4A80A6BE-C90B-28CD-BE28-84CB5EE2B7E2}"/>
              </a:ext>
            </a:extLst>
          </p:cNvPr>
          <p:cNvSpPr/>
          <p:nvPr/>
        </p:nvSpPr>
        <p:spPr>
          <a:xfrm flipH="1">
            <a:off x="367599" y="3169135"/>
            <a:ext cx="3064152" cy="1221622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E1EFD8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" name="Google Shape;163;p7">
            <a:extLst>
              <a:ext uri="{FF2B5EF4-FFF2-40B4-BE49-F238E27FC236}">
                <a16:creationId xmlns:a16="http://schemas.microsoft.com/office/drawing/2014/main" id="{5A87816E-D99B-BBEF-5A60-B39453B5CB78}"/>
              </a:ext>
            </a:extLst>
          </p:cNvPr>
          <p:cNvSpPr/>
          <p:nvPr/>
        </p:nvSpPr>
        <p:spPr>
          <a:xfrm flipH="1">
            <a:off x="7696740" y="1219431"/>
            <a:ext cx="3199357" cy="1364770"/>
          </a:xfrm>
          <a:prstGeom prst="wedgeEllipseCallout">
            <a:avLst>
              <a:gd name="adj1" fmla="val -32785"/>
              <a:gd name="adj2" fmla="val 69809"/>
            </a:avLst>
          </a:prstGeom>
          <a:solidFill>
            <a:srgbClr val="FBE4D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Google Shape;164;p7">
            <a:extLst>
              <a:ext uri="{FF2B5EF4-FFF2-40B4-BE49-F238E27FC236}">
                <a16:creationId xmlns:a16="http://schemas.microsoft.com/office/drawing/2014/main" id="{1E2A8C5B-7701-F79B-0A78-62AA71A1E809}"/>
              </a:ext>
            </a:extLst>
          </p:cNvPr>
          <p:cNvSpPr/>
          <p:nvPr/>
        </p:nvSpPr>
        <p:spPr>
          <a:xfrm>
            <a:off x="4151852" y="3123044"/>
            <a:ext cx="2481245" cy="1166418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BBD6EE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" name="Google Shape;168;p7">
            <a:extLst>
              <a:ext uri="{FF2B5EF4-FFF2-40B4-BE49-F238E27FC236}">
                <a16:creationId xmlns:a16="http://schemas.microsoft.com/office/drawing/2014/main" id="{2EE4B774-3620-1AC2-CF34-1FB1DE0BAFF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80559" y="2391217"/>
            <a:ext cx="1314409" cy="1929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69;p7">
            <a:extLst>
              <a:ext uri="{FF2B5EF4-FFF2-40B4-BE49-F238E27FC236}">
                <a16:creationId xmlns:a16="http://schemas.microsoft.com/office/drawing/2014/main" id="{F50EE1B2-9652-D71F-5335-9116BE57652B}"/>
              </a:ext>
            </a:extLst>
          </p:cNvPr>
          <p:cNvPicPr preferRelativeResize="0"/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1025039" y="4485631"/>
            <a:ext cx="2783380" cy="186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70;p7">
            <a:extLst>
              <a:ext uri="{FF2B5EF4-FFF2-40B4-BE49-F238E27FC236}">
                <a16:creationId xmlns:a16="http://schemas.microsoft.com/office/drawing/2014/main" id="{84F39C63-B85E-84C0-77B5-4B573321FF47}"/>
              </a:ext>
            </a:extLst>
          </p:cNvPr>
          <p:cNvPicPr preferRelativeResize="0"/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9470118" y="4108925"/>
            <a:ext cx="1544300" cy="1842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71;p7">
            <a:extLst>
              <a:ext uri="{FF2B5EF4-FFF2-40B4-BE49-F238E27FC236}">
                <a16:creationId xmlns:a16="http://schemas.microsoft.com/office/drawing/2014/main" id="{13254E15-3014-47A7-AC4E-123A8BF06823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365177" y="4541988"/>
            <a:ext cx="1246203" cy="124066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2;p7">
            <a:extLst>
              <a:ext uri="{FF2B5EF4-FFF2-40B4-BE49-F238E27FC236}">
                <a16:creationId xmlns:a16="http://schemas.microsoft.com/office/drawing/2014/main" id="{79926665-2894-F368-7953-9DD78254BD17}"/>
              </a:ext>
            </a:extLst>
          </p:cNvPr>
          <p:cNvSpPr txBox="1"/>
          <p:nvPr/>
        </p:nvSpPr>
        <p:spPr>
          <a:xfrm>
            <a:off x="7263985" y="3341659"/>
            <a:ext cx="2627721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1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¡No dejemos que la tecnología nos distraiga!</a:t>
            </a:r>
            <a:endParaRPr sz="1800" b="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lang="es-MX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sz="1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" name="Google Shape;173;p7">
            <a:extLst>
              <a:ext uri="{FF2B5EF4-FFF2-40B4-BE49-F238E27FC236}">
                <a16:creationId xmlns:a16="http://schemas.microsoft.com/office/drawing/2014/main" id="{1408E5F2-FEAD-CAB6-1B3B-6A49FC255F9A}"/>
              </a:ext>
            </a:extLst>
          </p:cNvPr>
          <p:cNvSpPr txBox="1"/>
          <p:nvPr/>
        </p:nvSpPr>
        <p:spPr>
          <a:xfrm>
            <a:off x="7850290" y="1383945"/>
            <a:ext cx="2976514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1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¡Respetar las ideas de los demás y ser prudente en las intervenciones, no tomarse la palabra!</a:t>
            </a:r>
            <a:endParaRPr sz="1800" b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lang="es-MX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" name="Google Shape;174;p7">
            <a:extLst>
              <a:ext uri="{FF2B5EF4-FFF2-40B4-BE49-F238E27FC236}">
                <a16:creationId xmlns:a16="http://schemas.microsoft.com/office/drawing/2014/main" id="{91602796-B44A-50FD-B7F3-FAAC1BD23D6B}"/>
              </a:ext>
            </a:extLst>
          </p:cNvPr>
          <p:cNvSpPr txBox="1"/>
          <p:nvPr/>
        </p:nvSpPr>
        <p:spPr>
          <a:xfrm>
            <a:off x="701251" y="3325347"/>
            <a:ext cx="2236806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1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¡Aprovechemos</a:t>
            </a:r>
            <a:br>
              <a:rPr lang="es-MX" sz="1800" b="0" i="1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MX" sz="1800" b="0" i="1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 tiempo! </a:t>
            </a:r>
            <a:r>
              <a:rPr lang="es-MX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es-MX" sz="1800" b="0" i="1" u="none" strike="noStrik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agamos </a:t>
            </a:r>
            <a:r>
              <a:rPr lang="es-MX" sz="1800" b="0" i="1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buen uso de él</a:t>
            </a:r>
            <a:r>
              <a:rPr lang="es-MX" sz="1800" b="0" i="1" u="none" strike="noStrik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0" name="Google Shape;176;p7">
            <a:extLst>
              <a:ext uri="{FF2B5EF4-FFF2-40B4-BE49-F238E27FC236}">
                <a16:creationId xmlns:a16="http://schemas.microsoft.com/office/drawing/2014/main" id="{4A173BE5-B6F6-694C-465E-497E209083F8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527512" y="4546820"/>
            <a:ext cx="2236806" cy="1738798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177;p7">
            <a:extLst>
              <a:ext uri="{FF2B5EF4-FFF2-40B4-BE49-F238E27FC236}">
                <a16:creationId xmlns:a16="http://schemas.microsoft.com/office/drawing/2014/main" id="{6C9084C1-4941-CF46-6F49-9BBC60143857}"/>
              </a:ext>
            </a:extLst>
          </p:cNvPr>
          <p:cNvSpPr txBox="1"/>
          <p:nvPr/>
        </p:nvSpPr>
        <p:spPr>
          <a:xfrm>
            <a:off x="4202418" y="3390662"/>
            <a:ext cx="235630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¡Participar y aportar en el trabajo en equipo!</a:t>
            </a:r>
            <a:endParaRPr sz="18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178;p7">
            <a:extLst>
              <a:ext uri="{FF2B5EF4-FFF2-40B4-BE49-F238E27FC236}">
                <a16:creationId xmlns:a16="http://schemas.microsoft.com/office/drawing/2014/main" id="{81BE4D98-1B2B-3FA6-F508-0A0B10AFAA49}"/>
              </a:ext>
            </a:extLst>
          </p:cNvPr>
          <p:cNvSpPr txBox="1"/>
          <p:nvPr/>
        </p:nvSpPr>
        <p:spPr>
          <a:xfrm>
            <a:off x="1025039" y="167443"/>
            <a:ext cx="10612437" cy="627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200" b="1" kern="1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 Neue"/>
              </a:rPr>
              <a:t>Algunos acuerdos para el desarrollo del encuentro…</a:t>
            </a:r>
            <a:endParaRPr sz="3200" b="1" kern="1200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1026" name="Picture 2" descr="Niño pequeño de dibujos animados descansando en el sofá | Vector Premium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09" y="955392"/>
            <a:ext cx="1730603" cy="188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Google Shape;175;p7">
            <a:extLst>
              <a:ext uri="{FF2B5EF4-FFF2-40B4-BE49-F238E27FC236}">
                <a16:creationId xmlns:a16="http://schemas.microsoft.com/office/drawing/2014/main" id="{24F4F84A-A35C-6DDA-F889-2C4637A90C36}"/>
              </a:ext>
            </a:extLst>
          </p:cNvPr>
          <p:cNvSpPr txBox="1"/>
          <p:nvPr/>
        </p:nvSpPr>
        <p:spPr>
          <a:xfrm>
            <a:off x="1856742" y="1067561"/>
            <a:ext cx="231899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i="1" dirty="0">
                <a:solidFill>
                  <a:srgbClr val="000000"/>
                </a:solidFill>
                <a:latin typeface="Calibri"/>
                <a:ea typeface="Helvetica Neue"/>
                <a:cs typeface="Calibri"/>
                <a:sym typeface="Calibri"/>
              </a:rPr>
              <a:t>¡</a:t>
            </a:r>
            <a:r>
              <a:rPr lang="es-MX" i="1" dirty="0" smtClean="0">
                <a:solidFill>
                  <a:srgbClr val="000000"/>
                </a:solidFill>
                <a:latin typeface="Calibri"/>
                <a:ea typeface="Helvetica Neue"/>
                <a:cs typeface="Calibri"/>
                <a:sym typeface="Calibri"/>
              </a:rPr>
              <a:t>Acordar la hora del descanso!</a:t>
            </a:r>
            <a:endParaRPr sz="1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47109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56198" y="2389074"/>
            <a:ext cx="9663485" cy="2116666"/>
          </a:xfrm>
        </p:spPr>
        <p:txBody>
          <a:bodyPr>
            <a:noAutofit/>
          </a:bodyPr>
          <a:lstStyle/>
          <a:p>
            <a:pPr marL="285750" indent="-285750">
              <a:buFontTx/>
              <a:buChar char="-"/>
            </a:pPr>
            <a:r>
              <a:rPr lang="es-ES" sz="4400" b="1" dirty="0" smtClean="0"/>
              <a:t>Revisar </a:t>
            </a:r>
            <a:r>
              <a:rPr lang="es-ES" sz="4400" b="1" dirty="0"/>
              <a:t>los resultados de la fase </a:t>
            </a:r>
            <a:r>
              <a:rPr lang="es-ES" sz="4400" b="1" dirty="0" smtClean="0"/>
              <a:t>I y II.</a:t>
            </a:r>
            <a:endParaRPr lang="es-ES" sz="4400" b="1" dirty="0"/>
          </a:p>
          <a:p>
            <a:pPr marL="285750" indent="-285750">
              <a:buFontTx/>
              <a:buChar char="-"/>
            </a:pPr>
            <a:r>
              <a:rPr lang="es-ES" sz="4400" b="1" dirty="0"/>
              <a:t>Socializar la fase </a:t>
            </a:r>
            <a:r>
              <a:rPr lang="es-ES" sz="4400" b="1" dirty="0" smtClean="0"/>
              <a:t>III </a:t>
            </a:r>
            <a:r>
              <a:rPr lang="es-ES" sz="4400" b="1" dirty="0"/>
              <a:t>(puesta en marcha y desarrollo</a:t>
            </a:r>
            <a:r>
              <a:rPr lang="es-ES" sz="4400" b="1" dirty="0" smtClean="0"/>
              <a:t>).</a:t>
            </a:r>
            <a:endParaRPr lang="es-ES" sz="4400" b="1" dirty="0"/>
          </a:p>
        </p:txBody>
      </p:sp>
      <p:sp>
        <p:nvSpPr>
          <p:cNvPr id="4" name="Google Shape;178;p7">
            <a:extLst>
              <a:ext uri="{FF2B5EF4-FFF2-40B4-BE49-F238E27FC236}">
                <a16:creationId xmlns:a16="http://schemas.microsoft.com/office/drawing/2014/main" id="{81BE4D98-1B2B-3FA6-F508-0A0B10AFAA4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1506" y="869700"/>
            <a:ext cx="10058400" cy="733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 Neue"/>
              </a:rPr>
              <a:t>OBJETIVO TALLER</a:t>
            </a:r>
            <a:endParaRPr sz="3600" b="1" kern="1200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379399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07932" y="293583"/>
            <a:ext cx="56618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¿ESTAMOS LISTOS?</a:t>
            </a:r>
            <a:endParaRPr lang="es-E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15335" y="4511270"/>
            <a:ext cx="1130841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¿CÓMO MEJORAMOS Y REGISTRAMOS</a:t>
            </a:r>
          </a:p>
          <a:p>
            <a:pPr algn="ctr"/>
            <a:r>
              <a:rPr lang="es-E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NUESTRA PUESTA  EN MARCHA?</a:t>
            </a:r>
            <a:endParaRPr lang="es-E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026" name="Picture 2" descr="Aprendizaje basado en proyectos | Kit de Pedagogía y T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543" y="534009"/>
            <a:ext cx="4630011" cy="270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prendizaje basado en proyectos | Kit de Pedagogía y T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89" y="1450583"/>
            <a:ext cx="4323827" cy="306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444487" y="901247"/>
            <a:ext cx="9565555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2800" dirty="0" smtClean="0">
                <a:latin typeface="Bahnschrift SemiBold SemiConden" panose="020B0502040204020203" pitchFamily="34" charset="0"/>
              </a:rPr>
              <a:t>El liderazgo y la gestión de la enseñanza y el aprendizaje son pilares fundamentales para la mejora educativa y el desarrollo integral de los estudiantes. En un contexto educativo en constante cambio, donde las necesidades sociales, económicas y culturales son cada vez más complejas, es crucial contar con líderes pedagógicos que comprendan la importancia de guiar y transformar los procesos de enseñanza.</a:t>
            </a:r>
            <a:endParaRPr lang="en-US" sz="2800" dirty="0"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17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517461" y="1151788"/>
            <a:ext cx="19643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VIDEO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44557" y="2620237"/>
            <a:ext cx="11622157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07000"/>
              </a:lnSpc>
            </a:pPr>
            <a:r>
              <a:rPr lang="es-ES" sz="3200" i="1" dirty="0"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200" dirty="0">
                <a:solidFill>
                  <a:srgbClr val="1155CC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https://www.youtube.com/watch?v=16z28DjRTAA&amp;t=190s</a:t>
            </a:r>
            <a:r>
              <a:rPr lang="en-US" altLang="en-US" sz="3200" dirty="0"/>
              <a:t> </a:t>
            </a:r>
            <a:endParaRPr lang="es-ES" sz="3200" i="1" dirty="0"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998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610997" y="346592"/>
            <a:ext cx="55564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OBJETIVOS FASE III</a:t>
            </a:r>
            <a:endParaRPr lang="es-ES" sz="5400" b="1" cap="none" spc="0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086678" y="1508193"/>
            <a:ext cx="10296939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s-MX" sz="3200" dirty="0" smtClean="0">
                <a:latin typeface="Bahnschrift SemiBold SemiConden" panose="020B0502040204020203" pitchFamily="34" charset="0"/>
              </a:rPr>
              <a:t>Identificar </a:t>
            </a:r>
            <a:r>
              <a:rPr lang="es-MX" sz="3200" dirty="0" smtClean="0">
                <a:latin typeface="Bahnschrift SemiBold SemiConden" panose="020B0502040204020203" pitchFamily="34" charset="0"/>
              </a:rPr>
              <a:t>las actividades y momentos claves para el desarrollo y puesta en marcha del proyecto.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s-MX" sz="3200" dirty="0">
              <a:latin typeface="Bahnschrift SemiBold SemiConden" panose="020B050204020402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s-MX" sz="3200" dirty="0" smtClean="0">
                <a:latin typeface="Bahnschrift SemiBold SemiConden" panose="020B0502040204020203" pitchFamily="34" charset="0"/>
              </a:rPr>
              <a:t>Explicar </a:t>
            </a:r>
            <a:r>
              <a:rPr lang="es-MX" sz="3200" dirty="0" smtClean="0">
                <a:latin typeface="Bahnschrift SemiBold SemiConden" panose="020B0502040204020203" pitchFamily="34" charset="0"/>
              </a:rPr>
              <a:t>la importancia de dar seguimiento, </a:t>
            </a:r>
            <a:r>
              <a:rPr lang="es-MX" sz="3200" dirty="0" smtClean="0">
                <a:latin typeface="Bahnschrift SemiBold SemiConden" panose="020B0502040204020203" pitchFamily="34" charset="0"/>
              </a:rPr>
              <a:t>identificar </a:t>
            </a:r>
            <a:r>
              <a:rPr lang="es-MX" sz="3200" dirty="0" smtClean="0">
                <a:latin typeface="Bahnschrift SemiBold SemiConden" panose="020B0502040204020203" pitchFamily="34" charset="0"/>
              </a:rPr>
              <a:t>los riesgos y </a:t>
            </a:r>
            <a:r>
              <a:rPr lang="es-MX" sz="3200" dirty="0" smtClean="0">
                <a:latin typeface="Bahnschrift SemiBold SemiConden" panose="020B0502040204020203" pitchFamily="34" charset="0"/>
              </a:rPr>
              <a:t>definir </a:t>
            </a:r>
            <a:r>
              <a:rPr lang="es-MX" sz="3200" dirty="0" smtClean="0">
                <a:latin typeface="Bahnschrift SemiBold SemiConden" panose="020B0502040204020203" pitchFamily="34" charset="0"/>
              </a:rPr>
              <a:t>una mejora continua del proyecto.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s-MX" sz="3200" dirty="0">
              <a:latin typeface="Bahnschrift SemiBold SemiConden" panose="020B050204020402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s-MX" sz="3200" dirty="0" smtClean="0">
                <a:latin typeface="Bahnschrift SemiBold SemiConden" panose="020B0502040204020203" pitchFamily="34" charset="0"/>
              </a:rPr>
              <a:t>Valorar </a:t>
            </a:r>
            <a:r>
              <a:rPr lang="es-MX" sz="3200" dirty="0" smtClean="0">
                <a:latin typeface="Bahnschrift SemiBold SemiConden" panose="020B0502040204020203" pitchFamily="34" charset="0"/>
              </a:rPr>
              <a:t>de manera reflexiva su proyecto para compartirlo de la mejor manera en la comunidad educativa.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s-MX" sz="2000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3185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767285" y="2201202"/>
            <a:ext cx="1031019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4000" dirty="0" smtClean="0">
                <a:latin typeface="Bahnschrift SemiBold SemiConden" panose="020B0502040204020203" pitchFamily="34" charset="0"/>
              </a:rPr>
              <a:t>¿</a:t>
            </a:r>
            <a:r>
              <a:rPr lang="es-MX" sz="4000" dirty="0" smtClean="0">
                <a:latin typeface="Bahnschrift SemiBold SemiConden" panose="020B0502040204020203" pitchFamily="34" charset="0"/>
              </a:rPr>
              <a:t>Estamos listos? </a:t>
            </a:r>
            <a:r>
              <a:rPr lang="es-MX" sz="4000" dirty="0" smtClean="0">
                <a:latin typeface="Bahnschrift SemiBold SemiConden" panose="020B0502040204020203" pitchFamily="34" charset="0"/>
              </a:rPr>
              <a:t>  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4000" dirty="0" smtClean="0">
                <a:latin typeface="Bahnschrift SemiBold SemiConden" panose="020B0502040204020203" pitchFamily="34" charset="0"/>
              </a:rPr>
              <a:t>¿Cómo mejoramos y registramos nuestra puesta en marcha?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4000" dirty="0" smtClean="0">
                <a:latin typeface="Bahnschrift SemiBold SemiConden" panose="020B0502040204020203" pitchFamily="34" charset="0"/>
              </a:rPr>
              <a:t>¿</a:t>
            </a:r>
            <a:r>
              <a:rPr lang="es-MX" sz="4000" dirty="0" smtClean="0">
                <a:latin typeface="Bahnschrift SemiBold SemiConden" panose="020B0502040204020203" pitchFamily="34" charset="0"/>
              </a:rPr>
              <a:t>Por qué es importante hacerle seguimiento a nuestro proyecto</a:t>
            </a:r>
            <a:r>
              <a:rPr lang="es-MX" sz="4000" dirty="0" smtClean="0">
                <a:latin typeface="Bahnschrift SemiBold SemiConden" panose="020B0502040204020203" pitchFamily="34" charset="0"/>
              </a:rPr>
              <a:t>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Bahnschrift SemiBold SemiConden" panose="020B0502040204020203" pitchFamily="34" charset="0"/>
              </a:rPr>
              <a:t>¿</a:t>
            </a:r>
            <a:r>
              <a:rPr lang="en-US" sz="4000" dirty="0" smtClean="0">
                <a:latin typeface="Bahnschrift SemiBold SemiConden" panose="020B0502040204020203" pitchFamily="34" charset="0"/>
              </a:rPr>
              <a:t>Cómo </a:t>
            </a:r>
            <a:r>
              <a:rPr lang="en-US" sz="4000" dirty="0" err="1" smtClean="0">
                <a:latin typeface="Bahnschrift SemiBold SemiConden" panose="020B0502040204020203" pitchFamily="34" charset="0"/>
              </a:rPr>
              <a:t>socializar</a:t>
            </a:r>
            <a:r>
              <a:rPr lang="en-US" sz="4000" dirty="0" smtClean="0">
                <a:latin typeface="Bahnschrift SemiBold SemiConden" panose="020B0502040204020203" pitchFamily="34" charset="0"/>
              </a:rPr>
              <a:t> </a:t>
            </a:r>
            <a:r>
              <a:rPr lang="en-US" sz="4000" dirty="0" err="1" smtClean="0">
                <a:latin typeface="Bahnschrift SemiBold SemiConden" panose="020B0502040204020203" pitchFamily="34" charset="0"/>
              </a:rPr>
              <a:t>nuestros</a:t>
            </a:r>
            <a:r>
              <a:rPr lang="en-US" sz="4000" dirty="0" smtClean="0">
                <a:latin typeface="Bahnschrift SemiBold SemiConden" panose="020B0502040204020203" pitchFamily="34" charset="0"/>
              </a:rPr>
              <a:t> </a:t>
            </a:r>
            <a:r>
              <a:rPr lang="en-US" sz="4000" dirty="0" err="1" smtClean="0">
                <a:latin typeface="Bahnschrift SemiBold SemiConden" panose="020B0502040204020203" pitchFamily="34" charset="0"/>
              </a:rPr>
              <a:t>logros</a:t>
            </a:r>
            <a:r>
              <a:rPr lang="en-US" sz="4000" dirty="0" smtClean="0">
                <a:latin typeface="Bahnschrift SemiBold SemiConden" panose="020B0502040204020203" pitchFamily="34" charset="0"/>
              </a:rPr>
              <a:t>?</a:t>
            </a:r>
            <a:endParaRPr lang="en-US" sz="4000" dirty="0">
              <a:latin typeface="Bahnschrift SemiBold SemiConden" panose="020B0502040204020203" pitchFamily="34" charset="0"/>
            </a:endParaRPr>
          </a:p>
        </p:txBody>
      </p:sp>
      <p:sp>
        <p:nvSpPr>
          <p:cNvPr id="4" name="Google Shape;178;p7">
            <a:extLst>
              <a:ext uri="{FF2B5EF4-FFF2-40B4-BE49-F238E27FC236}">
                <a16:creationId xmlns:a16="http://schemas.microsoft.com/office/drawing/2014/main" id="{81BE4D98-1B2B-3FA6-F508-0A0B10AFAA49}"/>
              </a:ext>
            </a:extLst>
          </p:cNvPr>
          <p:cNvSpPr txBox="1"/>
          <p:nvPr/>
        </p:nvSpPr>
        <p:spPr>
          <a:xfrm>
            <a:off x="914304" y="214126"/>
            <a:ext cx="10612437" cy="210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6000" b="1" kern="1200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 Neue"/>
              </a:rPr>
              <a:t>¿CÓMO VAMOS?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60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 Neue"/>
              </a:rPr>
              <a:t>¡Manos a la obra!…</a:t>
            </a:r>
            <a:endParaRPr sz="6000" b="1" kern="1200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27256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1025</TotalTime>
  <Words>425</Words>
  <Application>Microsoft Office PowerPoint</Application>
  <PresentationFormat>Panorámica</PresentationFormat>
  <Paragraphs>60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Arial</vt:lpstr>
      <vt:lpstr>Bahnschrift SemiBold SemiConden</vt:lpstr>
      <vt:lpstr>Calibri</vt:lpstr>
      <vt:lpstr>Calibri Light</vt:lpstr>
      <vt:lpstr>Helvetica Neue</vt:lpstr>
      <vt:lpstr>Wingdings</vt:lpstr>
      <vt:lpstr>Retrospección</vt:lpstr>
      <vt:lpstr>Presentación de PowerPoint</vt:lpstr>
      <vt:lpstr>Presentación de PowerPoint</vt:lpstr>
      <vt:lpstr>Presentación de PowerPoint</vt:lpstr>
      <vt:lpstr>OBJETIVO TALLER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COLEGIOAURES</dc:creator>
  <cp:lastModifiedBy>COLEGIOAURES</cp:lastModifiedBy>
  <cp:revision>90</cp:revision>
  <dcterms:created xsi:type="dcterms:W3CDTF">2024-08-28T16:17:47Z</dcterms:created>
  <dcterms:modified xsi:type="dcterms:W3CDTF">2025-07-03T17:24:56Z</dcterms:modified>
</cp:coreProperties>
</file>