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7"/>
  </p:notesMasterIdLst>
  <p:sldIdLst>
    <p:sldId id="258" r:id="rId2"/>
    <p:sldId id="263" r:id="rId3"/>
    <p:sldId id="266" r:id="rId4"/>
    <p:sldId id="257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631D-527F-4111-BF8D-2AE2C9D948D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BDE4-2C74-4CBB-8F3A-A6829D5C6A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15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1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9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0E037F-3CF4-4EDE-92D4-4A671528EC5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468" y="4516438"/>
            <a:ext cx="8129451" cy="1244282"/>
          </a:xfrm>
        </p:spPr>
        <p:txBody>
          <a:bodyPr>
            <a:normAutofit/>
          </a:bodyPr>
          <a:lstStyle/>
          <a:p>
            <a:r>
              <a:rPr lang="es-ES" sz="3600" b="1" spc="-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INSTITUCIÓN EDUCATIVA FE Y ALEGRÍA AURES</a:t>
            </a:r>
            <a:endParaRPr lang="en-US" sz="3600" b="1" spc="-5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363658" y="602633"/>
            <a:ext cx="7083188" cy="2259593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 smtClean="0">
                <a:latin typeface="Arial"/>
                <a:cs typeface="Arial"/>
              </a:rPr>
              <a:t>TALLER FORTALECIMIENTO</a:t>
            </a: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endParaRPr lang="es-CO" sz="3600" b="1" spc="-5" dirty="0" smtClean="0">
              <a:latin typeface="Arial"/>
              <a:cs typeface="Arial"/>
            </a:endParaRP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 smtClean="0">
                <a:latin typeface="Arial"/>
                <a:cs typeface="Arial"/>
              </a:rPr>
              <a:t>ABP </a:t>
            </a:r>
            <a:r>
              <a:rPr lang="es-CO" sz="2800" b="1" spc="-5" dirty="0" smtClean="0">
                <a:latin typeface="Arial"/>
                <a:cs typeface="Arial"/>
              </a:rPr>
              <a:t>(Aprendizaje Basado en Proyectos)</a:t>
            </a: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 smtClean="0">
                <a:latin typeface="Arial"/>
                <a:cs typeface="Arial"/>
              </a:rPr>
              <a:t>Pautas metodológicas 2025 </a:t>
            </a:r>
            <a:endParaRPr lang="es-CO" sz="3600" b="1" spc="-5" dirty="0" smtClean="0">
              <a:latin typeface="Arial"/>
              <a:cs typeface="Arial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43" y="3637459"/>
            <a:ext cx="1721903" cy="1757957"/>
          </a:xfrm>
          <a:prstGeom prst="rect">
            <a:avLst/>
          </a:prstGeom>
          <a:noFill/>
        </p:spPr>
      </p:pic>
      <p:pic>
        <p:nvPicPr>
          <p:cNvPr id="7" name="Picture 2" descr="Modelo de checklist para usar na sua oficina de Motocicletas">
            <a:extLst>
              <a:ext uri="{FF2B5EF4-FFF2-40B4-BE49-F238E27FC236}">
                <a16:creationId xmlns:a16="http://schemas.microsoft.com/office/drawing/2014/main" id="{0E947F4F-ECC1-A446-AD4F-0678AF35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7" y="300814"/>
            <a:ext cx="3848503" cy="34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9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8985" y="765886"/>
            <a:ext cx="2549955" cy="4801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</a:rPr>
              <a:t>Agenda Nº </a:t>
            </a:r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647745" y="42074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Estructura Agenda Jornada Pedagógica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6014" y="1342766"/>
            <a:ext cx="11555896" cy="4891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Fecha: </a:t>
            </a: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05 de febrero de 2025</a:t>
            </a:r>
            <a:endParaRPr lang="en-US" sz="2000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Responsables</a:t>
            </a:r>
            <a:r>
              <a:rPr lang="es-ES" sz="2000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Juan Carlos Pérez – Mauricio Castro - Herika Román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s-ES" sz="2000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Objetivos:</a:t>
            </a:r>
            <a:endParaRPr lang="es-ES" sz="20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 smtClean="0"/>
              <a:t>Presentar la plataforma con el plan de trabajo operativo de los proyectos transversales 2025, de cara a la formación integral desde la </a:t>
            </a:r>
            <a:r>
              <a:rPr lang="es-MX" sz="2000" dirty="0" smtClean="0"/>
              <a:t>metodología de ABP (Aprendizaje  Basado en Proyectos).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000" dirty="0" smtClean="0"/>
              <a:t>Socializar las pautas de inicio para la implementación del ABP, de acuerdo con la experiencia lograda en el 2024.</a:t>
            </a:r>
            <a:endParaRPr lang="en-US" sz="2000" dirty="0" smtClean="0"/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MX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Presentación de la plataforma</a:t>
            </a:r>
            <a:endParaRPr lang="es-CO" sz="2000" dirty="0" smtClean="0"/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MX" sz="20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Socialización de documentos 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MX" sz="20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Decálogo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MX" sz="20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Líneas de desarrollo de los proyectos ABP</a:t>
            </a:r>
          </a:p>
          <a:p>
            <a:pPr marL="1371600" lvl="2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MX" sz="2000" dirty="0" smtClean="0">
                <a:ea typeface="Calibri" panose="020F0502020204030204" pitchFamily="34" charset="0"/>
                <a:cs typeface="Calibri Light" panose="020F0302020204030204" pitchFamily="34" charset="0"/>
              </a:rPr>
              <a:t>Mi proyecto familiar (socialización de la metodología con familias).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Recomendaciones para el inicio de la Fase  I (Exploración y línea base), de acuerdo con la Guía para la implementación de ABP en la comunidad educativa, diseñada por la Fundación Loyola. </a:t>
            </a:r>
            <a:endParaRPr lang="es-ES" sz="2000" i="1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Acuerdos </a:t>
            </a:r>
            <a:r>
              <a:rPr lang="es-ES" sz="2000" i="1" dirty="0">
                <a:ea typeface="Calibri" panose="020F0502020204030204" pitchFamily="34" charset="0"/>
                <a:cs typeface="Calibri Light" panose="020F0302020204030204" pitchFamily="34" charset="0"/>
              </a:rPr>
              <a:t>y </a:t>
            </a:r>
            <a:r>
              <a:rPr lang="es-ES" sz="20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compromisos</a:t>
            </a:r>
            <a:endParaRPr lang="en-US" sz="2000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0939" y="2079328"/>
            <a:ext cx="10058400" cy="37209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tx1"/>
                </a:solidFill>
              </a:rPr>
              <a:t>Presentar la plataforma con el plan de trabajo operativo de los proyectos transversales 2025, de cara a la formación integral desde la metodología de ABP (Aprendizaje  Basado en Proyectos</a:t>
            </a:r>
            <a:r>
              <a:rPr lang="es-MX" sz="3200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es-MX" sz="105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tx1"/>
                </a:solidFill>
              </a:rPr>
              <a:t>Socializar </a:t>
            </a:r>
            <a:r>
              <a:rPr lang="es-MX" sz="3200" dirty="0">
                <a:solidFill>
                  <a:schemeClr val="tx1"/>
                </a:solidFill>
              </a:rPr>
              <a:t>las pautas de inicio para la </a:t>
            </a:r>
            <a:r>
              <a:rPr lang="es-MX" sz="3200" dirty="0" smtClean="0">
                <a:solidFill>
                  <a:schemeClr val="tx1"/>
                </a:solidFill>
              </a:rPr>
              <a:t>implementación </a:t>
            </a:r>
            <a:r>
              <a:rPr lang="es-MX" sz="3200" dirty="0">
                <a:solidFill>
                  <a:schemeClr val="tx1"/>
                </a:solidFill>
              </a:rPr>
              <a:t>del ABP, de acuerdo con la experiencia lograda en el 2024.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1506" y="869700"/>
            <a:ext cx="10058400" cy="73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OBJETIVOS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939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1986007" y="794505"/>
            <a:ext cx="2064045" cy="1035433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Google Shape;166;p7">
            <a:extLst>
              <a:ext uri="{FF2B5EF4-FFF2-40B4-BE49-F238E27FC236}">
                <a16:creationId xmlns:a16="http://schemas.microsoft.com/office/drawing/2014/main" id="{02BB6868-200E-6BF6-A553-F8532F7F7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574" y="865028"/>
            <a:ext cx="999455" cy="2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5556475" y="807568"/>
            <a:ext cx="2064045" cy="929251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oogle Shape;167;p7">
            <a:extLst>
              <a:ext uri="{FF2B5EF4-FFF2-40B4-BE49-F238E27FC236}">
                <a16:creationId xmlns:a16="http://schemas.microsoft.com/office/drawing/2014/main" id="{73CF283E-4702-1389-99D8-26C09BD844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7907" y="1795512"/>
            <a:ext cx="747075" cy="7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5389541" y="955392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 Escucha activa y Tomemos notas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61;p7">
            <a:extLst>
              <a:ext uri="{FF2B5EF4-FFF2-40B4-BE49-F238E27FC236}">
                <a16:creationId xmlns:a16="http://schemas.microsoft.com/office/drawing/2014/main" id="{0802E3A1-BB6C-20E1-1068-376C0D5E4E00}"/>
              </a:ext>
            </a:extLst>
          </p:cNvPr>
          <p:cNvSpPr/>
          <p:nvPr/>
        </p:nvSpPr>
        <p:spPr>
          <a:xfrm flipH="1">
            <a:off x="6985519" y="3067840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DDFF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62;p7">
            <a:extLst>
              <a:ext uri="{FF2B5EF4-FFF2-40B4-BE49-F238E27FC236}">
                <a16:creationId xmlns:a16="http://schemas.microsoft.com/office/drawing/2014/main" id="{4A80A6BE-C90B-28CD-BE28-84CB5EE2B7E2}"/>
              </a:ext>
            </a:extLst>
          </p:cNvPr>
          <p:cNvSpPr/>
          <p:nvPr/>
        </p:nvSpPr>
        <p:spPr>
          <a:xfrm flipH="1">
            <a:off x="367599" y="3169135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1EFD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63;p7">
            <a:extLst>
              <a:ext uri="{FF2B5EF4-FFF2-40B4-BE49-F238E27FC236}">
                <a16:creationId xmlns:a16="http://schemas.microsoft.com/office/drawing/2014/main" id="{5A87816E-D99B-BBEF-5A60-B39453B5CB78}"/>
              </a:ext>
            </a:extLst>
          </p:cNvPr>
          <p:cNvSpPr/>
          <p:nvPr/>
        </p:nvSpPr>
        <p:spPr>
          <a:xfrm flipH="1">
            <a:off x="7696740" y="1219431"/>
            <a:ext cx="3199357" cy="1364770"/>
          </a:xfrm>
          <a:prstGeom prst="wedgeEllipseCallout">
            <a:avLst>
              <a:gd name="adj1" fmla="val -32785"/>
              <a:gd name="adj2" fmla="val 69809"/>
            </a:avLst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64;p7">
            <a:extLst>
              <a:ext uri="{FF2B5EF4-FFF2-40B4-BE49-F238E27FC236}">
                <a16:creationId xmlns:a16="http://schemas.microsoft.com/office/drawing/2014/main" id="{1E2A8C5B-7701-F79B-0A78-62AA71A1E809}"/>
              </a:ext>
            </a:extLst>
          </p:cNvPr>
          <p:cNvSpPr/>
          <p:nvPr/>
        </p:nvSpPr>
        <p:spPr>
          <a:xfrm>
            <a:off x="4151852" y="3123044"/>
            <a:ext cx="2481245" cy="116641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D6E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68;p7">
            <a:extLst>
              <a:ext uri="{FF2B5EF4-FFF2-40B4-BE49-F238E27FC236}">
                <a16:creationId xmlns:a16="http://schemas.microsoft.com/office/drawing/2014/main" id="{2EE4B774-3620-1AC2-CF34-1FB1DE0BAF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0559" y="2391217"/>
            <a:ext cx="1314409" cy="192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9;p7">
            <a:extLst>
              <a:ext uri="{FF2B5EF4-FFF2-40B4-BE49-F238E27FC236}">
                <a16:creationId xmlns:a16="http://schemas.microsoft.com/office/drawing/2014/main" id="{F50EE1B2-9652-D71F-5335-9116BE57652B}"/>
              </a:ext>
            </a:extLst>
          </p:cNvPr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25039" y="4485631"/>
            <a:ext cx="2783380" cy="18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7">
            <a:extLst>
              <a:ext uri="{FF2B5EF4-FFF2-40B4-BE49-F238E27FC236}">
                <a16:creationId xmlns:a16="http://schemas.microsoft.com/office/drawing/2014/main" id="{84F39C63-B85E-84C0-77B5-4B573321FF47}"/>
              </a:ext>
            </a:extLst>
          </p:cNvPr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470118" y="4108925"/>
            <a:ext cx="1544300" cy="184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1;p7">
            <a:extLst>
              <a:ext uri="{FF2B5EF4-FFF2-40B4-BE49-F238E27FC236}">
                <a16:creationId xmlns:a16="http://schemas.microsoft.com/office/drawing/2014/main" id="{13254E15-3014-47A7-AC4E-123A8BF0682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65177" y="4541988"/>
            <a:ext cx="1246203" cy="12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2;p7">
            <a:extLst>
              <a:ext uri="{FF2B5EF4-FFF2-40B4-BE49-F238E27FC236}">
                <a16:creationId xmlns:a16="http://schemas.microsoft.com/office/drawing/2014/main" id="{79926665-2894-F368-7953-9DD78254BD17}"/>
              </a:ext>
            </a:extLst>
          </p:cNvPr>
          <p:cNvSpPr txBox="1"/>
          <p:nvPr/>
        </p:nvSpPr>
        <p:spPr>
          <a:xfrm>
            <a:off x="7263985" y="3341659"/>
            <a:ext cx="26277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dejemos que la tecnología nos distraiga!</a:t>
            </a:r>
            <a:endParaRPr sz="1800" b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73;p7">
            <a:extLst>
              <a:ext uri="{FF2B5EF4-FFF2-40B4-BE49-F238E27FC236}">
                <a16:creationId xmlns:a16="http://schemas.microsoft.com/office/drawing/2014/main" id="{1408E5F2-FEAD-CAB6-1B3B-6A49FC255F9A}"/>
              </a:ext>
            </a:extLst>
          </p:cNvPr>
          <p:cNvSpPr txBox="1"/>
          <p:nvPr/>
        </p:nvSpPr>
        <p:spPr>
          <a:xfrm>
            <a:off x="7850290" y="1383945"/>
            <a:ext cx="297651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¡Respetar las ideas de los demás y ser prudente en las intervenciones, no tomarse la palabra!</a:t>
            </a:r>
            <a:endParaRPr sz="18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74;p7">
            <a:extLst>
              <a:ext uri="{FF2B5EF4-FFF2-40B4-BE49-F238E27FC236}">
                <a16:creationId xmlns:a16="http://schemas.microsoft.com/office/drawing/2014/main" id="{91602796-B44A-50FD-B7F3-FAAC1BD23D6B}"/>
              </a:ext>
            </a:extLst>
          </p:cNvPr>
          <p:cNvSpPr txBox="1"/>
          <p:nvPr/>
        </p:nvSpPr>
        <p:spPr>
          <a:xfrm>
            <a:off x="701251" y="3325347"/>
            <a:ext cx="223680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¡Aprovechemos</a:t>
            </a:r>
            <a:b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tiempo! </a:t>
            </a:r>
            <a:r>
              <a:rPr lang="es-MX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agamos </a:t>
            </a: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buen uso de él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176;p7">
            <a:extLst>
              <a:ext uri="{FF2B5EF4-FFF2-40B4-BE49-F238E27FC236}">
                <a16:creationId xmlns:a16="http://schemas.microsoft.com/office/drawing/2014/main" id="{4A173BE5-B6F6-694C-465E-497E209083F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7512" y="4546820"/>
            <a:ext cx="2236806" cy="173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7;p7">
            <a:extLst>
              <a:ext uri="{FF2B5EF4-FFF2-40B4-BE49-F238E27FC236}">
                <a16:creationId xmlns:a16="http://schemas.microsoft.com/office/drawing/2014/main" id="{6C9084C1-4941-CF46-6F49-9BBC60143857}"/>
              </a:ext>
            </a:extLst>
          </p:cNvPr>
          <p:cNvSpPr txBox="1"/>
          <p:nvPr/>
        </p:nvSpPr>
        <p:spPr>
          <a:xfrm>
            <a:off x="4202418" y="3390662"/>
            <a:ext cx="2356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¡Participar y aportar en el trabajo en equipo!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1025039" y="167443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Algunos acuerdos para el desarrollo del encuentro…</a:t>
            </a:r>
            <a:endParaRPr sz="32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26" name="Picture 2" descr="Niño pequeño de dibujos animados descansando en el sofá | Vector Premiu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9" y="955392"/>
            <a:ext cx="1730603" cy="18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1856742" y="1067561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1" dirty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¡</a:t>
            </a:r>
            <a:r>
              <a:rPr lang="es-MX" i="1" dirty="0" smtClean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Acordar la hora del descanso!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10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1224" y="337437"/>
            <a:ext cx="10058400" cy="73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FASE I (Exploración y línea base)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434" t="20288" r="28672" b="7324"/>
          <a:stretch/>
        </p:blipFill>
        <p:spPr>
          <a:xfrm>
            <a:off x="1091820" y="1071251"/>
            <a:ext cx="6100550" cy="5295331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963870"/>
              </p:ext>
            </p:extLst>
          </p:nvPr>
        </p:nvGraphicFramePr>
        <p:xfrm>
          <a:off x="7014951" y="1129106"/>
          <a:ext cx="2006220" cy="5080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220">
                  <a:extLst>
                    <a:ext uri="{9D8B030D-6E8A-4147-A177-3AD203B41FA5}">
                      <a16:colId xmlns:a16="http://schemas.microsoft.com/office/drawing/2014/main" val="142121282"/>
                    </a:ext>
                  </a:extLst>
                </a:gridCol>
              </a:tblGrid>
              <a:tr h="291580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Páginas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93604"/>
                  </a:ext>
                </a:extLst>
              </a:tr>
              <a:tr h="913509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16 a la 30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82527"/>
                  </a:ext>
                </a:extLst>
              </a:tr>
              <a:tr h="1078173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31 a la 45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65673"/>
                  </a:ext>
                </a:extLst>
              </a:tr>
              <a:tr h="941696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46 a la 60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909843"/>
                  </a:ext>
                </a:extLst>
              </a:tr>
              <a:tr h="928047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61 a la 74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09334"/>
                  </a:ext>
                </a:extLst>
              </a:tr>
              <a:tr h="417359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75 a la 90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76776"/>
                  </a:ext>
                </a:extLst>
              </a:tr>
            </a:tbl>
          </a:graphicData>
        </a:graphic>
      </p:graphicFrame>
      <p:sp>
        <p:nvSpPr>
          <p:cNvPr id="18" name="Flecha derecha 17"/>
          <p:cNvSpPr/>
          <p:nvPr/>
        </p:nvSpPr>
        <p:spPr>
          <a:xfrm rot="20532000">
            <a:off x="9336044" y="659873"/>
            <a:ext cx="2365115" cy="1632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PERCIBIR</a:t>
            </a:r>
            <a:endParaRPr lang="en-US" b="1" dirty="0"/>
          </a:p>
        </p:txBody>
      </p:sp>
      <p:sp>
        <p:nvSpPr>
          <p:cNvPr id="19" name="Flecha derecha 18"/>
          <p:cNvSpPr/>
          <p:nvPr/>
        </p:nvSpPr>
        <p:spPr>
          <a:xfrm rot="20532000">
            <a:off x="9458051" y="2436357"/>
            <a:ext cx="2365115" cy="1632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PREGUNTAR</a:t>
            </a:r>
            <a:endParaRPr lang="en-US" b="1" dirty="0"/>
          </a:p>
        </p:txBody>
      </p:sp>
      <p:sp>
        <p:nvSpPr>
          <p:cNvPr id="20" name="Flecha derecha 19"/>
          <p:cNvSpPr/>
          <p:nvPr/>
        </p:nvSpPr>
        <p:spPr>
          <a:xfrm rot="20532000">
            <a:off x="9458051" y="4041352"/>
            <a:ext cx="2365115" cy="1632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PROPONER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68248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945</TotalTime>
  <Words>311</Words>
  <Application>Microsoft Office PowerPoint</Application>
  <PresentationFormat>Panorámica</PresentationFormat>
  <Paragraphs>47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Wingdings</vt:lpstr>
      <vt:lpstr>Retrospección</vt:lpstr>
      <vt:lpstr>Presentación de PowerPoint</vt:lpstr>
      <vt:lpstr>Presentación de PowerPoint</vt:lpstr>
      <vt:lpstr>OBJETIVOS</vt:lpstr>
      <vt:lpstr>Presentación de PowerPoint</vt:lpstr>
      <vt:lpstr>FASE I (Exploración y línea base)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COLEGIOAURES</dc:creator>
  <cp:lastModifiedBy>Rector</cp:lastModifiedBy>
  <cp:revision>77</cp:revision>
  <dcterms:created xsi:type="dcterms:W3CDTF">2024-08-28T16:17:47Z</dcterms:created>
  <dcterms:modified xsi:type="dcterms:W3CDTF">2025-02-05T15:31:58Z</dcterms:modified>
</cp:coreProperties>
</file>