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7"/>
  </p:notesMasterIdLst>
  <p:sldIdLst>
    <p:sldId id="256" r:id="rId3"/>
    <p:sldId id="304" r:id="rId4"/>
    <p:sldId id="305" r:id="rId5"/>
    <p:sldId id="306" r:id="rId6"/>
    <p:sldId id="259" r:id="rId7"/>
    <p:sldId id="287" r:id="rId8"/>
    <p:sldId id="307" r:id="rId9"/>
    <p:sldId id="294" r:id="rId10"/>
    <p:sldId id="354" r:id="rId11"/>
    <p:sldId id="328" r:id="rId12"/>
    <p:sldId id="329" r:id="rId13"/>
    <p:sldId id="341" r:id="rId14"/>
    <p:sldId id="343" r:id="rId15"/>
    <p:sldId id="344" r:id="rId16"/>
    <p:sldId id="342" r:id="rId17"/>
    <p:sldId id="345" r:id="rId18"/>
    <p:sldId id="346" r:id="rId19"/>
    <p:sldId id="351" r:id="rId20"/>
    <p:sldId id="348" r:id="rId21"/>
    <p:sldId id="349" r:id="rId22"/>
    <p:sldId id="257" r:id="rId23"/>
    <p:sldId id="350" r:id="rId24"/>
    <p:sldId id="355" r:id="rId25"/>
    <p:sldId id="356" r:id="rId26"/>
    <p:sldId id="353" r:id="rId27"/>
    <p:sldId id="352" r:id="rId28"/>
    <p:sldId id="277" r:id="rId29"/>
    <p:sldId id="286" r:id="rId30"/>
    <p:sldId id="297" r:id="rId31"/>
    <p:sldId id="298" r:id="rId32"/>
    <p:sldId id="321" r:id="rId33"/>
    <p:sldId id="322" r:id="rId34"/>
    <p:sldId id="308" r:id="rId35"/>
    <p:sldId id="30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
      <p:font typeface="Times" panose="02020603050405020304" pitchFamily="18"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h3qBAOHnO4r2q+TybYVP6QQ/IG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9255F-C304-8F66-A2DF-8DD25EE3139E}" v="9" dt="2025-03-10T12:44:38.413"/>
  </p1510:revLst>
</p1510:revInfo>
</file>

<file path=ppt/tableStyles.xml><?xml version="1.0" encoding="utf-8"?>
<a:tblStyleLst xmlns:a="http://schemas.openxmlformats.org/drawingml/2006/main" def="{388BDFB1-30BA-4BD1-A0BA-AFD254533319}">
  <a:tblStyle styleId="{388BDFB1-30BA-4BD1-A0BA-AFD2545333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3"/>
    <p:restoredTop sz="94577"/>
  </p:normalViewPr>
  <p:slideViewPr>
    <p:cSldViewPr snapToGrid="0">
      <p:cViewPr varScale="1">
        <p:scale>
          <a:sx n="70" d="100"/>
          <a:sy n="70" d="100"/>
        </p:scale>
        <p:origin x="368" y="5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89"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87"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86"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0F00E-8C65-4243-A96B-E0A5311977B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S"/>
        </a:p>
      </dgm:t>
    </dgm:pt>
    <dgm:pt modelId="{5063E508-E336-4427-9497-D21898A91E8D}">
      <dgm:prSet phldrT="[Texto]"/>
      <dgm:spPr/>
      <dgm:t>
        <a:bodyPr/>
        <a:lstStyle/>
        <a:p>
          <a:r>
            <a:rPr lang="es-ES" dirty="0"/>
            <a:t>Matemáticas</a:t>
          </a:r>
        </a:p>
      </dgm:t>
    </dgm:pt>
    <dgm:pt modelId="{D25BDFB0-AC0D-4042-811F-2C9C95347C7E}" type="parTrans" cxnId="{ECEE4D95-BC7C-4C24-A0CC-C0EDB9184B80}">
      <dgm:prSet/>
      <dgm:spPr/>
      <dgm:t>
        <a:bodyPr/>
        <a:lstStyle/>
        <a:p>
          <a:endParaRPr lang="es-ES"/>
        </a:p>
      </dgm:t>
    </dgm:pt>
    <dgm:pt modelId="{40E16DBD-2767-404A-95DE-08E3AE2D0D64}" type="sibTrans" cxnId="{ECEE4D95-BC7C-4C24-A0CC-C0EDB9184B80}">
      <dgm:prSet/>
      <dgm:spPr/>
      <dgm:t>
        <a:bodyPr/>
        <a:lstStyle/>
        <a:p>
          <a:endParaRPr lang="es-ES"/>
        </a:p>
      </dgm:t>
    </dgm:pt>
    <dgm:pt modelId="{D0F29181-DFD6-4EBD-BAB1-1DED5117C116}">
      <dgm:prSet phldrT="[Texto]"/>
      <dgm:spPr/>
      <dgm:t>
        <a:bodyPr/>
        <a:lstStyle/>
        <a:p>
          <a:r>
            <a:rPr lang="es-ES" dirty="0"/>
            <a:t>Tecnología e informática</a:t>
          </a:r>
        </a:p>
      </dgm:t>
    </dgm:pt>
    <dgm:pt modelId="{5E366FAC-1173-4090-A3D8-A105CED1A370}" type="parTrans" cxnId="{BA7336B4-B476-4B6B-8E4E-E106F0227825}">
      <dgm:prSet/>
      <dgm:spPr/>
      <dgm:t>
        <a:bodyPr/>
        <a:lstStyle/>
        <a:p>
          <a:endParaRPr lang="es-ES"/>
        </a:p>
      </dgm:t>
    </dgm:pt>
    <dgm:pt modelId="{7A5A3C1C-3615-4969-80EA-0CE60C1DA024}" type="sibTrans" cxnId="{BA7336B4-B476-4B6B-8E4E-E106F0227825}">
      <dgm:prSet/>
      <dgm:spPr/>
      <dgm:t>
        <a:bodyPr/>
        <a:lstStyle/>
        <a:p>
          <a:endParaRPr lang="es-ES"/>
        </a:p>
      </dgm:t>
    </dgm:pt>
    <dgm:pt modelId="{8FB26FFB-30B5-436E-8D7B-BCF0BE584C1F}">
      <dgm:prSet phldrT="[Texto]"/>
      <dgm:spPr/>
      <dgm:t>
        <a:bodyPr/>
        <a:lstStyle/>
        <a:p>
          <a:r>
            <a:rPr lang="es-ES" dirty="0"/>
            <a:t>Lengua Castellana</a:t>
          </a:r>
        </a:p>
      </dgm:t>
    </dgm:pt>
    <dgm:pt modelId="{A465ECC5-B7EA-4F1B-AC73-5808F3984262}" type="parTrans" cxnId="{407EEA95-83CE-48B8-BC06-6B16046DB2CB}">
      <dgm:prSet/>
      <dgm:spPr/>
      <dgm:t>
        <a:bodyPr/>
        <a:lstStyle/>
        <a:p>
          <a:endParaRPr lang="es-ES"/>
        </a:p>
      </dgm:t>
    </dgm:pt>
    <dgm:pt modelId="{BB7F7535-DFBB-474A-942F-350F6874E815}" type="sibTrans" cxnId="{407EEA95-83CE-48B8-BC06-6B16046DB2CB}">
      <dgm:prSet/>
      <dgm:spPr/>
      <dgm:t>
        <a:bodyPr/>
        <a:lstStyle/>
        <a:p>
          <a:endParaRPr lang="es-ES"/>
        </a:p>
      </dgm:t>
    </dgm:pt>
    <dgm:pt modelId="{72218232-37C6-49EE-9D14-A28B5A671767}">
      <dgm:prSet phldrT="[Texto]"/>
      <dgm:spPr/>
      <dgm:t>
        <a:bodyPr/>
        <a:lstStyle/>
        <a:p>
          <a:r>
            <a:rPr lang="es-ES" dirty="0"/>
            <a:t>Ciencias Naturales</a:t>
          </a:r>
        </a:p>
      </dgm:t>
    </dgm:pt>
    <dgm:pt modelId="{C3224A95-07CD-4FDA-9A2D-5D0F54B68D48}" type="parTrans" cxnId="{C249FEB1-79CF-4E98-B2C3-0195074BF3EA}">
      <dgm:prSet/>
      <dgm:spPr/>
      <dgm:t>
        <a:bodyPr/>
        <a:lstStyle/>
        <a:p>
          <a:endParaRPr lang="es-ES"/>
        </a:p>
      </dgm:t>
    </dgm:pt>
    <dgm:pt modelId="{8ACFF0CE-A03A-4350-92C3-D27FB43AB970}" type="sibTrans" cxnId="{C249FEB1-79CF-4E98-B2C3-0195074BF3EA}">
      <dgm:prSet/>
      <dgm:spPr/>
      <dgm:t>
        <a:bodyPr/>
        <a:lstStyle/>
        <a:p>
          <a:endParaRPr lang="es-ES"/>
        </a:p>
      </dgm:t>
    </dgm:pt>
    <dgm:pt modelId="{24205074-2178-4D2E-9372-3A048B941E01}">
      <dgm:prSet phldrT="[Texto]"/>
      <dgm:spPr/>
      <dgm:t>
        <a:bodyPr/>
        <a:lstStyle/>
        <a:p>
          <a:r>
            <a:rPr lang="es-ES" dirty="0"/>
            <a:t>Ética</a:t>
          </a:r>
        </a:p>
      </dgm:t>
    </dgm:pt>
    <dgm:pt modelId="{AD32738B-0C54-48BB-8982-6F85DAC6B283}" type="parTrans" cxnId="{7647EEEE-3651-439D-8CB8-B64E09ABD36D}">
      <dgm:prSet/>
      <dgm:spPr/>
      <dgm:t>
        <a:bodyPr/>
        <a:lstStyle/>
        <a:p>
          <a:endParaRPr lang="es-ES"/>
        </a:p>
      </dgm:t>
    </dgm:pt>
    <dgm:pt modelId="{9503E1CC-E075-4953-832F-3BEE1B1C08FD}" type="sibTrans" cxnId="{7647EEEE-3651-439D-8CB8-B64E09ABD36D}">
      <dgm:prSet/>
      <dgm:spPr/>
      <dgm:t>
        <a:bodyPr/>
        <a:lstStyle/>
        <a:p>
          <a:endParaRPr lang="es-ES"/>
        </a:p>
      </dgm:t>
    </dgm:pt>
    <dgm:pt modelId="{C731D4E6-9ECE-4AB8-82C6-D502AB0CBCE9}" type="pres">
      <dgm:prSet presAssocID="{D2D0F00E-8C65-4243-A96B-E0A5311977BB}" presName="Name0" presStyleCnt="0">
        <dgm:presLayoutVars>
          <dgm:dir/>
          <dgm:resizeHandles val="exact"/>
        </dgm:presLayoutVars>
      </dgm:prSet>
      <dgm:spPr/>
      <dgm:t>
        <a:bodyPr/>
        <a:lstStyle/>
        <a:p>
          <a:endParaRPr lang="es-ES"/>
        </a:p>
      </dgm:t>
    </dgm:pt>
    <dgm:pt modelId="{09B8C267-8D63-46FC-99FF-51D6188C27CA}" type="pres">
      <dgm:prSet presAssocID="{D2D0F00E-8C65-4243-A96B-E0A5311977BB}" presName="cycle" presStyleCnt="0"/>
      <dgm:spPr/>
    </dgm:pt>
    <dgm:pt modelId="{DEA7F73E-4022-48A5-9C36-CBD32FB5612E}" type="pres">
      <dgm:prSet presAssocID="{5063E508-E336-4427-9497-D21898A91E8D}" presName="nodeFirstNode" presStyleLbl="node1" presStyleIdx="0" presStyleCnt="5" custRadScaleRad="100055" custRadScaleInc="8347">
        <dgm:presLayoutVars>
          <dgm:bulletEnabled val="1"/>
        </dgm:presLayoutVars>
      </dgm:prSet>
      <dgm:spPr/>
      <dgm:t>
        <a:bodyPr/>
        <a:lstStyle/>
        <a:p>
          <a:endParaRPr lang="es-ES"/>
        </a:p>
      </dgm:t>
    </dgm:pt>
    <dgm:pt modelId="{CFAD92C2-1BEA-4CFF-A6EE-C7B4D843E0AA}" type="pres">
      <dgm:prSet presAssocID="{40E16DBD-2767-404A-95DE-08E3AE2D0D64}" presName="sibTransFirstNode" presStyleLbl="bgShp" presStyleIdx="0" presStyleCnt="1"/>
      <dgm:spPr/>
      <dgm:t>
        <a:bodyPr/>
        <a:lstStyle/>
        <a:p>
          <a:endParaRPr lang="es-ES"/>
        </a:p>
      </dgm:t>
    </dgm:pt>
    <dgm:pt modelId="{2ACF7A5E-DCF7-4A56-92DF-6728E7F34AF6}" type="pres">
      <dgm:prSet presAssocID="{D0F29181-DFD6-4EBD-BAB1-1DED5117C116}" presName="nodeFollowingNodes" presStyleLbl="node1" presStyleIdx="1" presStyleCnt="5" custRadScaleRad="130582" custRadScaleInc="15300">
        <dgm:presLayoutVars>
          <dgm:bulletEnabled val="1"/>
        </dgm:presLayoutVars>
      </dgm:prSet>
      <dgm:spPr/>
      <dgm:t>
        <a:bodyPr/>
        <a:lstStyle/>
        <a:p>
          <a:endParaRPr lang="es-ES"/>
        </a:p>
      </dgm:t>
    </dgm:pt>
    <dgm:pt modelId="{1A5E9848-D897-465F-9953-6AEF94AFD862}" type="pres">
      <dgm:prSet presAssocID="{8FB26FFB-30B5-436E-8D7B-BCF0BE584C1F}" presName="nodeFollowingNodes" presStyleLbl="node1" presStyleIdx="2" presStyleCnt="5" custRadScaleRad="126484" custRadScaleInc="-36462">
        <dgm:presLayoutVars>
          <dgm:bulletEnabled val="1"/>
        </dgm:presLayoutVars>
      </dgm:prSet>
      <dgm:spPr/>
      <dgm:t>
        <a:bodyPr/>
        <a:lstStyle/>
        <a:p>
          <a:endParaRPr lang="es-ES"/>
        </a:p>
      </dgm:t>
    </dgm:pt>
    <dgm:pt modelId="{50BC1A33-EE9A-47BC-A15C-04EC50AD701A}" type="pres">
      <dgm:prSet presAssocID="{72218232-37C6-49EE-9D14-A28B5A671767}" presName="nodeFollowingNodes" presStyleLbl="node1" presStyleIdx="3" presStyleCnt="5" custRadScaleRad="118159" custRadScaleInc="29046">
        <dgm:presLayoutVars>
          <dgm:bulletEnabled val="1"/>
        </dgm:presLayoutVars>
      </dgm:prSet>
      <dgm:spPr/>
      <dgm:t>
        <a:bodyPr/>
        <a:lstStyle/>
        <a:p>
          <a:endParaRPr lang="es-ES"/>
        </a:p>
      </dgm:t>
    </dgm:pt>
    <dgm:pt modelId="{A91B76AE-5812-4F05-B581-82DAF1AE7585}" type="pres">
      <dgm:prSet presAssocID="{24205074-2178-4D2E-9372-3A048B941E01}" presName="nodeFollowingNodes" presStyleLbl="node1" presStyleIdx="4" presStyleCnt="5" custRadScaleRad="126694" custRadScaleInc="-10115">
        <dgm:presLayoutVars>
          <dgm:bulletEnabled val="1"/>
        </dgm:presLayoutVars>
      </dgm:prSet>
      <dgm:spPr/>
      <dgm:t>
        <a:bodyPr/>
        <a:lstStyle/>
        <a:p>
          <a:endParaRPr lang="es-ES"/>
        </a:p>
      </dgm:t>
    </dgm:pt>
  </dgm:ptLst>
  <dgm:cxnLst>
    <dgm:cxn modelId="{C249FEB1-79CF-4E98-B2C3-0195074BF3EA}" srcId="{D2D0F00E-8C65-4243-A96B-E0A5311977BB}" destId="{72218232-37C6-49EE-9D14-A28B5A671767}" srcOrd="3" destOrd="0" parTransId="{C3224A95-07CD-4FDA-9A2D-5D0F54B68D48}" sibTransId="{8ACFF0CE-A03A-4350-92C3-D27FB43AB970}"/>
    <dgm:cxn modelId="{A4D3932D-31E8-4DE3-8631-0C5DBC975EC2}" type="presOf" srcId="{D2D0F00E-8C65-4243-A96B-E0A5311977BB}" destId="{C731D4E6-9ECE-4AB8-82C6-D502AB0CBCE9}" srcOrd="0" destOrd="0" presId="urn:microsoft.com/office/officeart/2005/8/layout/cycle3"/>
    <dgm:cxn modelId="{BA7336B4-B476-4B6B-8E4E-E106F0227825}" srcId="{D2D0F00E-8C65-4243-A96B-E0A5311977BB}" destId="{D0F29181-DFD6-4EBD-BAB1-1DED5117C116}" srcOrd="1" destOrd="0" parTransId="{5E366FAC-1173-4090-A3D8-A105CED1A370}" sibTransId="{7A5A3C1C-3615-4969-80EA-0CE60C1DA024}"/>
    <dgm:cxn modelId="{36317E16-39A4-4DEB-9AE5-190220677878}" type="presOf" srcId="{24205074-2178-4D2E-9372-3A048B941E01}" destId="{A91B76AE-5812-4F05-B581-82DAF1AE7585}" srcOrd="0" destOrd="0" presId="urn:microsoft.com/office/officeart/2005/8/layout/cycle3"/>
    <dgm:cxn modelId="{407EEA95-83CE-48B8-BC06-6B16046DB2CB}" srcId="{D2D0F00E-8C65-4243-A96B-E0A5311977BB}" destId="{8FB26FFB-30B5-436E-8D7B-BCF0BE584C1F}" srcOrd="2" destOrd="0" parTransId="{A465ECC5-B7EA-4F1B-AC73-5808F3984262}" sibTransId="{BB7F7535-DFBB-474A-942F-350F6874E815}"/>
    <dgm:cxn modelId="{0941AE46-FB6F-4082-9BCE-8A571496BB48}" type="presOf" srcId="{5063E508-E336-4427-9497-D21898A91E8D}" destId="{DEA7F73E-4022-48A5-9C36-CBD32FB5612E}" srcOrd="0" destOrd="0" presId="urn:microsoft.com/office/officeart/2005/8/layout/cycle3"/>
    <dgm:cxn modelId="{E686CDAB-47A6-4341-8561-2974723EC7F2}" type="presOf" srcId="{40E16DBD-2767-404A-95DE-08E3AE2D0D64}" destId="{CFAD92C2-1BEA-4CFF-A6EE-C7B4D843E0AA}" srcOrd="0" destOrd="0" presId="urn:microsoft.com/office/officeart/2005/8/layout/cycle3"/>
    <dgm:cxn modelId="{A055E015-8C11-4AD4-8F5B-803471E05DEC}" type="presOf" srcId="{8FB26FFB-30B5-436E-8D7B-BCF0BE584C1F}" destId="{1A5E9848-D897-465F-9953-6AEF94AFD862}" srcOrd="0" destOrd="0" presId="urn:microsoft.com/office/officeart/2005/8/layout/cycle3"/>
    <dgm:cxn modelId="{7647EEEE-3651-439D-8CB8-B64E09ABD36D}" srcId="{D2D0F00E-8C65-4243-A96B-E0A5311977BB}" destId="{24205074-2178-4D2E-9372-3A048B941E01}" srcOrd="4" destOrd="0" parTransId="{AD32738B-0C54-48BB-8982-6F85DAC6B283}" sibTransId="{9503E1CC-E075-4953-832F-3BEE1B1C08FD}"/>
    <dgm:cxn modelId="{ECEE4D95-BC7C-4C24-A0CC-C0EDB9184B80}" srcId="{D2D0F00E-8C65-4243-A96B-E0A5311977BB}" destId="{5063E508-E336-4427-9497-D21898A91E8D}" srcOrd="0" destOrd="0" parTransId="{D25BDFB0-AC0D-4042-811F-2C9C95347C7E}" sibTransId="{40E16DBD-2767-404A-95DE-08E3AE2D0D64}"/>
    <dgm:cxn modelId="{E588D95B-E9A5-4754-990F-AE2BBE0D14A5}" type="presOf" srcId="{D0F29181-DFD6-4EBD-BAB1-1DED5117C116}" destId="{2ACF7A5E-DCF7-4A56-92DF-6728E7F34AF6}" srcOrd="0" destOrd="0" presId="urn:microsoft.com/office/officeart/2005/8/layout/cycle3"/>
    <dgm:cxn modelId="{DA2B60B0-1E85-4FFA-A495-4CEE247EF83C}" type="presOf" srcId="{72218232-37C6-49EE-9D14-A28B5A671767}" destId="{50BC1A33-EE9A-47BC-A15C-04EC50AD701A}" srcOrd="0" destOrd="0" presId="urn:microsoft.com/office/officeart/2005/8/layout/cycle3"/>
    <dgm:cxn modelId="{29FC1200-D5EF-4981-B624-FE41DEC77676}" type="presParOf" srcId="{C731D4E6-9ECE-4AB8-82C6-D502AB0CBCE9}" destId="{09B8C267-8D63-46FC-99FF-51D6188C27CA}" srcOrd="0" destOrd="0" presId="urn:microsoft.com/office/officeart/2005/8/layout/cycle3"/>
    <dgm:cxn modelId="{239787C7-97AE-46D1-92EA-0B5D56AA72EC}" type="presParOf" srcId="{09B8C267-8D63-46FC-99FF-51D6188C27CA}" destId="{DEA7F73E-4022-48A5-9C36-CBD32FB5612E}" srcOrd="0" destOrd="0" presId="urn:microsoft.com/office/officeart/2005/8/layout/cycle3"/>
    <dgm:cxn modelId="{72439188-B6D0-4A88-A05E-FF6FDDC272D8}" type="presParOf" srcId="{09B8C267-8D63-46FC-99FF-51D6188C27CA}" destId="{CFAD92C2-1BEA-4CFF-A6EE-C7B4D843E0AA}" srcOrd="1" destOrd="0" presId="urn:microsoft.com/office/officeart/2005/8/layout/cycle3"/>
    <dgm:cxn modelId="{60F930A9-1AFD-4575-93EB-1C624E9C5227}" type="presParOf" srcId="{09B8C267-8D63-46FC-99FF-51D6188C27CA}" destId="{2ACF7A5E-DCF7-4A56-92DF-6728E7F34AF6}" srcOrd="2" destOrd="0" presId="urn:microsoft.com/office/officeart/2005/8/layout/cycle3"/>
    <dgm:cxn modelId="{8988FC54-FEEA-427A-803D-AB6FA0D9F914}" type="presParOf" srcId="{09B8C267-8D63-46FC-99FF-51D6188C27CA}" destId="{1A5E9848-D897-465F-9953-6AEF94AFD862}" srcOrd="3" destOrd="0" presId="urn:microsoft.com/office/officeart/2005/8/layout/cycle3"/>
    <dgm:cxn modelId="{E99AB249-FE61-4B36-8EE4-3932715A9464}" type="presParOf" srcId="{09B8C267-8D63-46FC-99FF-51D6188C27CA}" destId="{50BC1A33-EE9A-47BC-A15C-04EC50AD701A}" srcOrd="4" destOrd="0" presId="urn:microsoft.com/office/officeart/2005/8/layout/cycle3"/>
    <dgm:cxn modelId="{6F3C6FB3-9C4E-4E78-8500-20BC900124D7}" type="presParOf" srcId="{09B8C267-8D63-46FC-99FF-51D6188C27CA}" destId="{A91B76AE-5812-4F05-B581-82DAF1AE7585}"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D92C2-1BEA-4CFF-A6EE-C7B4D843E0AA}">
      <dsp:nvSpPr>
        <dsp:cNvPr id="0" name=""/>
        <dsp:cNvSpPr/>
      </dsp:nvSpPr>
      <dsp:spPr>
        <a:xfrm>
          <a:off x="1997846" y="-26439"/>
          <a:ext cx="5517797" cy="5517797"/>
        </a:xfrm>
        <a:prstGeom prst="circularArrow">
          <a:avLst>
            <a:gd name="adj1" fmla="val 5544"/>
            <a:gd name="adj2" fmla="val 330680"/>
            <a:gd name="adj3" fmla="val 13753302"/>
            <a:gd name="adj4" fmla="val 1739974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7F73E-4022-48A5-9C36-CBD32FB5612E}">
      <dsp:nvSpPr>
        <dsp:cNvPr id="0" name=""/>
        <dsp:cNvSpPr/>
      </dsp:nvSpPr>
      <dsp:spPr>
        <a:xfrm>
          <a:off x="3452269" y="9770"/>
          <a:ext cx="2608950" cy="13044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Matemáticas</a:t>
          </a:r>
        </a:p>
      </dsp:txBody>
      <dsp:txXfrm>
        <a:off x="3515948" y="73449"/>
        <a:ext cx="2481592" cy="1177117"/>
      </dsp:txXfrm>
    </dsp:sp>
    <dsp:sp modelId="{2ACF7A5E-DCF7-4A56-92DF-6728E7F34AF6}">
      <dsp:nvSpPr>
        <dsp:cNvPr id="0" name=""/>
        <dsp:cNvSpPr/>
      </dsp:nvSpPr>
      <dsp:spPr>
        <a:xfrm>
          <a:off x="6283010" y="1883957"/>
          <a:ext cx="2608950" cy="13044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Tecnología e informática</a:t>
          </a:r>
        </a:p>
      </dsp:txBody>
      <dsp:txXfrm>
        <a:off x="6346689" y="1947636"/>
        <a:ext cx="2481592" cy="1177117"/>
      </dsp:txXfrm>
    </dsp:sp>
    <dsp:sp modelId="{1A5E9848-D897-465F-9953-6AEF94AFD862}">
      <dsp:nvSpPr>
        <dsp:cNvPr id="0" name=""/>
        <dsp:cNvSpPr/>
      </dsp:nvSpPr>
      <dsp:spPr>
        <a:xfrm>
          <a:off x="5767296" y="3937620"/>
          <a:ext cx="2608950" cy="13044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Lengua Castellana</a:t>
          </a:r>
        </a:p>
      </dsp:txBody>
      <dsp:txXfrm>
        <a:off x="5830975" y="4001299"/>
        <a:ext cx="2481592" cy="1177117"/>
      </dsp:txXfrm>
    </dsp:sp>
    <dsp:sp modelId="{50BC1A33-EE9A-47BC-A15C-04EC50AD701A}">
      <dsp:nvSpPr>
        <dsp:cNvPr id="0" name=""/>
        <dsp:cNvSpPr/>
      </dsp:nvSpPr>
      <dsp:spPr>
        <a:xfrm>
          <a:off x="1013881" y="4011683"/>
          <a:ext cx="2608950" cy="13044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Ciencias Naturales</a:t>
          </a:r>
        </a:p>
      </dsp:txBody>
      <dsp:txXfrm>
        <a:off x="1077560" y="4075362"/>
        <a:ext cx="2481592" cy="1177117"/>
      </dsp:txXfrm>
    </dsp:sp>
    <dsp:sp modelId="{A91B76AE-5812-4F05-B581-82DAF1AE7585}">
      <dsp:nvSpPr>
        <dsp:cNvPr id="0" name=""/>
        <dsp:cNvSpPr/>
      </dsp:nvSpPr>
      <dsp:spPr>
        <a:xfrm>
          <a:off x="330027" y="1738785"/>
          <a:ext cx="2608950" cy="130447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Ética</a:t>
          </a:r>
        </a:p>
      </dsp:txBody>
      <dsp:txXfrm>
        <a:off x="393706" y="1802464"/>
        <a:ext cx="2481592" cy="117711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5124A9BD-3306-0FEE-F2F0-0E874A4A956A}"/>
            </a:ext>
          </a:extLst>
        </p:cNvPr>
        <p:cNvGrpSpPr/>
        <p:nvPr/>
      </p:nvGrpSpPr>
      <p:grpSpPr>
        <a:xfrm>
          <a:off x="0" y="0"/>
          <a:ext cx="0" cy="0"/>
          <a:chOff x="0" y="0"/>
          <a:chExt cx="0" cy="0"/>
        </a:xfrm>
      </p:grpSpPr>
      <p:sp>
        <p:nvSpPr>
          <p:cNvPr id="290" name="Google Shape;290;g2d7eace9e8e_0_0:notes">
            <a:extLst>
              <a:ext uri="{FF2B5EF4-FFF2-40B4-BE49-F238E27FC236}">
                <a16:creationId xmlns:a16="http://schemas.microsoft.com/office/drawing/2014/main" id="{142D3AE0-C718-CA06-6779-86836864C5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d7eace9e8e_0_0:notes">
            <a:extLst>
              <a:ext uri="{FF2B5EF4-FFF2-40B4-BE49-F238E27FC236}">
                <a16:creationId xmlns:a16="http://schemas.microsoft.com/office/drawing/2014/main" id="{8B402567-57E7-DDE5-ECEE-62C45D2EAA7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d7eace9e8e_0_0:notes">
            <a:extLst>
              <a:ext uri="{FF2B5EF4-FFF2-40B4-BE49-F238E27FC236}">
                <a16:creationId xmlns:a16="http://schemas.microsoft.com/office/drawing/2014/main" id="{471A1C64-E356-54E5-77E3-6405CA64B9C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5496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2232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2037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Material: papel bond, colores,</a:t>
            </a:r>
            <a:r>
              <a:rPr lang="es-MX" baseline="0" dirty="0"/>
              <a:t> marcadores, reglas, etc….</a:t>
            </a:r>
            <a:endParaRPr dirty="0"/>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0781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b="1" dirty="0"/>
              <a:t>Feria de los sonidos: reflexionar sobre cómo</a:t>
            </a:r>
            <a:r>
              <a:rPr lang="es-MX" b="1" baseline="0" dirty="0"/>
              <a:t> los sonidos influyen en el entorno a partir de la integración curricular. </a:t>
            </a:r>
            <a:r>
              <a:rPr lang="es-MX" dirty="0"/>
              <a:t> </a:t>
            </a:r>
            <a:endParaRPr dirty="0"/>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9312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Preguntar</a:t>
            </a:r>
            <a:r>
              <a:rPr lang="es-MX" baseline="0" dirty="0"/>
              <a:t> a los docentes por los posibles aprendizajes que se pueden fortalecer a partir de las actividades propuestas. </a:t>
            </a:r>
            <a:endParaRPr dirty="0"/>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6992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5168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0870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Aprendizajes a partir</a:t>
            </a:r>
            <a:r>
              <a:rPr lang="es-MX" baseline="0" dirty="0"/>
              <a:t> de la actualización de las orientaciones pedagógicas. </a:t>
            </a:r>
            <a:endParaRPr dirty="0"/>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7022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0664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59" name="Google Shape;1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55660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59" name="Google Shape;1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Entregar por escrito los aprendizajes propuestos para cada área, a</a:t>
            </a:r>
            <a:r>
              <a:rPr lang="es-MX" baseline="0" dirty="0"/>
              <a:t> partir de este hacer el ejercicio con los docentes de cuáles áreas y aprendizajes se podrían integrar a la luz de la actividad desarrollada “Cómo suena el lugar donde vivo”: </a:t>
            </a:r>
            <a:endParaRPr dirty="0"/>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4093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E0AD053C-60C7-5909-20E1-1AA5E722E73C}"/>
            </a:ext>
          </a:extLst>
        </p:cNvPr>
        <p:cNvGrpSpPr/>
        <p:nvPr/>
      </p:nvGrpSpPr>
      <p:grpSpPr>
        <a:xfrm>
          <a:off x="0" y="0"/>
          <a:ext cx="0" cy="0"/>
          <a:chOff x="0" y="0"/>
          <a:chExt cx="0" cy="0"/>
        </a:xfrm>
      </p:grpSpPr>
      <p:sp>
        <p:nvSpPr>
          <p:cNvPr id="158" name="Google Shape;158;p2:notes">
            <a:extLst>
              <a:ext uri="{FF2B5EF4-FFF2-40B4-BE49-F238E27FC236}">
                <a16:creationId xmlns:a16="http://schemas.microsoft.com/office/drawing/2014/main" id="{D2AB9FF3-ADC7-AF5E-23DB-2CC247D904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59" name="Google Shape;159;p2:notes">
            <a:extLst>
              <a:ext uri="{FF2B5EF4-FFF2-40B4-BE49-F238E27FC236}">
                <a16:creationId xmlns:a16="http://schemas.microsoft.com/office/drawing/2014/main" id="{FE998E51-7A0D-AA9E-A7F5-09B5D22F80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521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Entregar por escrito los aprendizajes propuestos para cada área, a</a:t>
            </a:r>
            <a:r>
              <a:rPr lang="es-MX" baseline="0" dirty="0"/>
              <a:t> partir de este hacer el ejercicio con los docentes de cuáles áreas y aprendizajes se podrían integrar a la luz de la actividad desarrollada “Cómo suena el lugar donde vivo”: </a:t>
            </a:r>
            <a:endParaRPr dirty="0"/>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438697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59" name="Google Shape;1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0645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B64C863-E9BD-AC15-1240-73DF8DBF25E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A5EFD116-8A8C-C548-4757-B22F11D60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0A105A05-6CB2-90AF-4B9F-BABBFC67D5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Entregar por escrito los aprendizajes propuestos para cada área, a</a:t>
            </a:r>
            <a:r>
              <a:rPr lang="es-MX" baseline="0" dirty="0"/>
              <a:t> partir de este hacer el ejercicio con los docentes de cuáles áreas y aprendizajes se podrían integrar a la luz de la actividad desarrollada “Cómo suena el lugar donde vivo”: </a:t>
            </a:r>
            <a:endParaRPr dirty="0"/>
          </a:p>
        </p:txBody>
      </p:sp>
      <p:sp>
        <p:nvSpPr>
          <p:cNvPr id="197" name="Google Shape;197;p4:notes">
            <a:extLst>
              <a:ext uri="{FF2B5EF4-FFF2-40B4-BE49-F238E27FC236}">
                <a16:creationId xmlns:a16="http://schemas.microsoft.com/office/drawing/2014/main" id="{594C2023-78F0-E27A-D0D3-8BE0A5B90A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83117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2B90B332-B803-00EE-9366-4B0B0AA92ED4}"/>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D41BB47A-AC4F-2A79-6E38-D0285FE3DA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16781A3B-05C1-4B6A-8912-9DD1F2A82C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CD5D9796-453B-C372-3110-00E6ADEF76D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05672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3760F4BD-DE61-39A2-DCA8-4E14CF536742}"/>
            </a:ext>
          </a:extLst>
        </p:cNvPr>
        <p:cNvGrpSpPr/>
        <p:nvPr/>
      </p:nvGrpSpPr>
      <p:grpSpPr>
        <a:xfrm>
          <a:off x="0" y="0"/>
          <a:ext cx="0" cy="0"/>
          <a:chOff x="0" y="0"/>
          <a:chExt cx="0" cy="0"/>
        </a:xfrm>
      </p:grpSpPr>
      <p:sp>
        <p:nvSpPr>
          <p:cNvPr id="164" name="Google Shape;164;p3:notes">
            <a:extLst>
              <a:ext uri="{FF2B5EF4-FFF2-40B4-BE49-F238E27FC236}">
                <a16:creationId xmlns:a16="http://schemas.microsoft.com/office/drawing/2014/main" id="{4C8AEE98-A058-C26C-AB27-5F3B00C09D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a:extLst>
              <a:ext uri="{FF2B5EF4-FFF2-40B4-BE49-F238E27FC236}">
                <a16:creationId xmlns:a16="http://schemas.microsoft.com/office/drawing/2014/main" id="{FE994D82-CE74-3400-92AA-614C01183ED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66" name="Google Shape;166;p3:notes">
            <a:extLst>
              <a:ext uri="{FF2B5EF4-FFF2-40B4-BE49-F238E27FC236}">
                <a16:creationId xmlns:a16="http://schemas.microsoft.com/office/drawing/2014/main" id="{BD851C9C-5F63-60DE-2177-F31EE598DC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O"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1616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B7A941DB-FFD6-C352-05D2-1A5C4F1349E7}"/>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E9C6F18D-6F8A-E8FB-1E9E-DFAD079B18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6D172513-EA1A-0BF3-1E02-FF188A05BE6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154C6181-304F-F824-90EE-8019B4AB0FA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O"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848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173DABB4-98E9-8708-601A-B3A21C9BDF1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0E494BDB-E0C0-36DF-BD55-570072A5C2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3307A757-6C21-3DB2-D4BB-35055A43E1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E20D9D2D-4E25-FCD1-5666-486F0AB6F93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47085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9E59BC8A-BB09-EABB-D25C-0FCA760E3CD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7ACE5CA3-6841-FAE9-A98F-AD96DADFDC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F6032536-A1D5-E0D7-BF07-47B64F9D2E9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F2841704-3521-D35D-045E-1BC7767125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O"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51736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7F9326D4-986B-21B8-2D40-B88C42F3D9B5}"/>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7D4EF4E3-F6AF-F4D6-0D66-399DB4A626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A978742F-51C3-A000-7A3C-3254183E811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7D3889C0-6426-2939-72D9-1C174670445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70853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A762DDC1-F795-E77D-BE27-D6630BC8C671}"/>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965FA1C8-DA4B-ECD0-BEED-F189E1B67F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A83CD4A2-3176-A87A-62D8-6CCC2A7445E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6ECC7203-938A-2D7E-B9C6-0A1426423F5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09756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5D2CCA27-4F94-746A-2849-2475B39FD49A}"/>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C02E7301-DA0E-AB8A-AFC4-452ACE8AEE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6A54DDAF-C402-8D59-2FAB-865F491984E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978A022A-398E-2ADD-8B3A-DF6F20C82B0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42307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F4C98F16-595E-ADF1-3B89-C0B6B3F3B9AB}"/>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725306F3-6ED5-ADE1-A082-E24CDB07B6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3968214B-472B-8D16-06F2-F3BD94F9F80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4473B6C3-1ABD-A14E-59AE-0E1AA3F09B4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9941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3760F4BD-DE61-39A2-DCA8-4E14CF536742}"/>
            </a:ext>
          </a:extLst>
        </p:cNvPr>
        <p:cNvGrpSpPr/>
        <p:nvPr/>
      </p:nvGrpSpPr>
      <p:grpSpPr>
        <a:xfrm>
          <a:off x="0" y="0"/>
          <a:ext cx="0" cy="0"/>
          <a:chOff x="0" y="0"/>
          <a:chExt cx="0" cy="0"/>
        </a:xfrm>
      </p:grpSpPr>
      <p:sp>
        <p:nvSpPr>
          <p:cNvPr id="164" name="Google Shape;164;p3:notes">
            <a:extLst>
              <a:ext uri="{FF2B5EF4-FFF2-40B4-BE49-F238E27FC236}">
                <a16:creationId xmlns:a16="http://schemas.microsoft.com/office/drawing/2014/main" id="{4C8AEE98-A058-C26C-AB27-5F3B00C09D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a:extLst>
              <a:ext uri="{FF2B5EF4-FFF2-40B4-BE49-F238E27FC236}">
                <a16:creationId xmlns:a16="http://schemas.microsoft.com/office/drawing/2014/main" id="{FE994D82-CE74-3400-92AA-614C01183ED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66" name="Google Shape;166;p3:notes">
            <a:extLst>
              <a:ext uri="{FF2B5EF4-FFF2-40B4-BE49-F238E27FC236}">
                <a16:creationId xmlns:a16="http://schemas.microsoft.com/office/drawing/2014/main" id="{BD851C9C-5F63-60DE-2177-F31EE598DC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0161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F02233EE-7BB6-B192-42BD-3B66642F036B}"/>
            </a:ext>
          </a:extLst>
        </p:cNvPr>
        <p:cNvGrpSpPr/>
        <p:nvPr/>
      </p:nvGrpSpPr>
      <p:grpSpPr>
        <a:xfrm>
          <a:off x="0" y="0"/>
          <a:ext cx="0" cy="0"/>
          <a:chOff x="0" y="0"/>
          <a:chExt cx="0" cy="0"/>
        </a:xfrm>
      </p:grpSpPr>
      <p:sp>
        <p:nvSpPr>
          <p:cNvPr id="290" name="Google Shape;290;g2d7eace9e8e_0_0:notes">
            <a:extLst>
              <a:ext uri="{FF2B5EF4-FFF2-40B4-BE49-F238E27FC236}">
                <a16:creationId xmlns:a16="http://schemas.microsoft.com/office/drawing/2014/main" id="{14ECF805-0D3B-B289-14A3-5C6A9F689F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d7eace9e8e_0_0:notes">
            <a:extLst>
              <a:ext uri="{FF2B5EF4-FFF2-40B4-BE49-F238E27FC236}">
                <a16:creationId xmlns:a16="http://schemas.microsoft.com/office/drawing/2014/main" id="{F12C2661-5174-14AE-EC57-C53C0386B24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d7eace9e8e_0_0:notes">
            <a:extLst>
              <a:ext uri="{FF2B5EF4-FFF2-40B4-BE49-F238E27FC236}">
                <a16:creationId xmlns:a16="http://schemas.microsoft.com/office/drawing/2014/main" id="{3E26F3A1-DD06-4681-8BCF-A32B2865D01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738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CE6C54E0-1A15-5568-B604-58DD3593E0BC}"/>
            </a:ext>
          </a:extLst>
        </p:cNvPr>
        <p:cNvGrpSpPr/>
        <p:nvPr/>
      </p:nvGrpSpPr>
      <p:grpSpPr>
        <a:xfrm>
          <a:off x="0" y="0"/>
          <a:ext cx="0" cy="0"/>
          <a:chOff x="0" y="0"/>
          <a:chExt cx="0" cy="0"/>
        </a:xfrm>
      </p:grpSpPr>
      <p:sp>
        <p:nvSpPr>
          <p:cNvPr id="195" name="Google Shape;195;p4:notes">
            <a:extLst>
              <a:ext uri="{FF2B5EF4-FFF2-40B4-BE49-F238E27FC236}">
                <a16:creationId xmlns:a16="http://schemas.microsoft.com/office/drawing/2014/main" id="{D2DFF803-2252-94F9-AEC9-5C2FDE51C1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a:extLst>
              <a:ext uri="{FF2B5EF4-FFF2-40B4-BE49-F238E27FC236}">
                <a16:creationId xmlns:a16="http://schemas.microsoft.com/office/drawing/2014/main" id="{6B75C224-E17D-15A5-A2FA-44DA0BE06D8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7" name="Google Shape;197;p4:notes">
            <a:extLst>
              <a:ext uri="{FF2B5EF4-FFF2-40B4-BE49-F238E27FC236}">
                <a16:creationId xmlns:a16="http://schemas.microsoft.com/office/drawing/2014/main" id="{8831F350-76CF-7B8F-C1F8-A8D0BF19A84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0762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3B485626-C85A-05DD-FEE8-312D3AC73149}"/>
            </a:ext>
          </a:extLst>
        </p:cNvPr>
        <p:cNvGrpSpPr/>
        <p:nvPr/>
      </p:nvGrpSpPr>
      <p:grpSpPr>
        <a:xfrm>
          <a:off x="0" y="0"/>
          <a:ext cx="0" cy="0"/>
          <a:chOff x="0" y="0"/>
          <a:chExt cx="0" cy="0"/>
        </a:xfrm>
      </p:grpSpPr>
      <p:sp>
        <p:nvSpPr>
          <p:cNvPr id="290" name="Google Shape;290;g2d7eace9e8e_0_0:notes">
            <a:extLst>
              <a:ext uri="{FF2B5EF4-FFF2-40B4-BE49-F238E27FC236}">
                <a16:creationId xmlns:a16="http://schemas.microsoft.com/office/drawing/2014/main" id="{A04B9B84-8CAB-8ECF-228F-CF05041E69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d7eace9e8e_0_0:notes">
            <a:extLst>
              <a:ext uri="{FF2B5EF4-FFF2-40B4-BE49-F238E27FC236}">
                <a16:creationId xmlns:a16="http://schemas.microsoft.com/office/drawing/2014/main" id="{9FEC7473-5306-70EA-C80F-6E6CB6A3022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d7eace9e8e_0_0:notes">
            <a:extLst>
              <a:ext uri="{FF2B5EF4-FFF2-40B4-BE49-F238E27FC236}">
                <a16:creationId xmlns:a16="http://schemas.microsoft.com/office/drawing/2014/main" id="{DD69F5A0-F42A-52CB-20D2-4D22148791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8391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892FDC46-7C57-B2EF-F641-32910B01CF20}"/>
            </a:ext>
          </a:extLst>
        </p:cNvPr>
        <p:cNvGrpSpPr/>
        <p:nvPr/>
      </p:nvGrpSpPr>
      <p:grpSpPr>
        <a:xfrm>
          <a:off x="0" y="0"/>
          <a:ext cx="0" cy="0"/>
          <a:chOff x="0" y="0"/>
          <a:chExt cx="0" cy="0"/>
        </a:xfrm>
      </p:grpSpPr>
      <p:sp>
        <p:nvSpPr>
          <p:cNvPr id="290" name="Google Shape;290;g2d7eace9e8e_0_0:notes">
            <a:extLst>
              <a:ext uri="{FF2B5EF4-FFF2-40B4-BE49-F238E27FC236}">
                <a16:creationId xmlns:a16="http://schemas.microsoft.com/office/drawing/2014/main" id="{9D47793C-C2F8-F391-AB51-4D8B0AC866A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d7eace9e8e_0_0:notes">
            <a:extLst>
              <a:ext uri="{FF2B5EF4-FFF2-40B4-BE49-F238E27FC236}">
                <a16:creationId xmlns:a16="http://schemas.microsoft.com/office/drawing/2014/main" id="{4A8B1173-358B-E5F8-FEB9-99CB7D902F7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d7eace9e8e_0_0:notes">
            <a:extLst>
              <a:ext uri="{FF2B5EF4-FFF2-40B4-BE49-F238E27FC236}">
                <a16:creationId xmlns:a16="http://schemas.microsoft.com/office/drawing/2014/main" id="{86845C35-1D46-2FE4-3D70-E35E37C10B0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126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96"/>
        <p:cNvGrpSpPr/>
        <p:nvPr/>
      </p:nvGrpSpPr>
      <p:grpSpPr>
        <a:xfrm>
          <a:off x="0" y="0"/>
          <a:ext cx="0" cy="0"/>
          <a:chOff x="0" y="0"/>
          <a:chExt cx="0" cy="0"/>
        </a:xfrm>
      </p:grpSpPr>
      <p:sp>
        <p:nvSpPr>
          <p:cNvPr id="97" name="Google Shape;97;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99" name="Google Shape;9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0" name="Google Shape;10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1" name="Google Shape;10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2"/>
        <p:cNvGrpSpPr/>
        <p:nvPr/>
      </p:nvGrpSpPr>
      <p:grpSpPr>
        <a:xfrm>
          <a:off x="0" y="0"/>
          <a:ext cx="0" cy="0"/>
          <a:chOff x="0" y="0"/>
          <a:chExt cx="0" cy="0"/>
        </a:xfrm>
      </p:grpSpPr>
      <p:sp>
        <p:nvSpPr>
          <p:cNvPr id="103" name="Google Shape;10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7" name="Google Shape;10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8" name="Google Shape;10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09"/>
        <p:cNvGrpSpPr/>
        <p:nvPr/>
      </p:nvGrpSpPr>
      <p:grpSpPr>
        <a:xfrm>
          <a:off x="0" y="0"/>
          <a:ext cx="0" cy="0"/>
          <a:chOff x="0" y="0"/>
          <a:chExt cx="0" cy="0"/>
        </a:xfrm>
      </p:grpSpPr>
      <p:sp>
        <p:nvSpPr>
          <p:cNvPr id="110" name="Google Shape;110;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6" name="Google Shape;11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7" name="Google Shape;11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18"/>
        <p:cNvGrpSpPr/>
        <p:nvPr/>
      </p:nvGrpSpPr>
      <p:grpSpPr>
        <a:xfrm>
          <a:off x="0" y="0"/>
          <a:ext cx="0" cy="0"/>
          <a:chOff x="0" y="0"/>
          <a:chExt cx="0" cy="0"/>
        </a:xfrm>
      </p:grpSpPr>
      <p:sp>
        <p:nvSpPr>
          <p:cNvPr id="119" name="Google Shape;11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1" name="Google Shape;12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2" name="Google Shape;12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3"/>
        <p:cNvGrpSpPr/>
        <p:nvPr/>
      </p:nvGrpSpPr>
      <p:grpSpPr>
        <a:xfrm>
          <a:off x="0" y="0"/>
          <a:ext cx="0" cy="0"/>
          <a:chOff x="0" y="0"/>
          <a:chExt cx="0" cy="0"/>
        </a:xfrm>
      </p:grpSpPr>
      <p:sp>
        <p:nvSpPr>
          <p:cNvPr id="124" name="Google Shape;12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5" name="Google Shape;12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6" name="Google Shape;12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7"/>
        <p:cNvGrpSpPr/>
        <p:nvPr/>
      </p:nvGrpSpPr>
      <p:grpSpPr>
        <a:xfrm>
          <a:off x="0" y="0"/>
          <a:ext cx="0" cy="0"/>
          <a:chOff x="0" y="0"/>
          <a:chExt cx="0" cy="0"/>
        </a:xfrm>
      </p:grpSpPr>
      <p:sp>
        <p:nvSpPr>
          <p:cNvPr id="128" name="Google Shape;128;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0" name="Google Shape;130;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2" name="Google Shape;13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3" name="Google Shape;13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4"/>
        <p:cNvGrpSpPr/>
        <p:nvPr/>
      </p:nvGrpSpPr>
      <p:grpSpPr>
        <a:xfrm>
          <a:off x="0" y="0"/>
          <a:ext cx="0" cy="0"/>
          <a:chOff x="0" y="0"/>
          <a:chExt cx="0" cy="0"/>
        </a:xfrm>
      </p:grpSpPr>
      <p:sp>
        <p:nvSpPr>
          <p:cNvPr id="135" name="Google Shape;135;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9"/>
          <p:cNvSpPr>
            <a:spLocks noGrp="1"/>
          </p:cNvSpPr>
          <p:nvPr>
            <p:ph type="pic" idx="2"/>
          </p:nvPr>
        </p:nvSpPr>
        <p:spPr>
          <a:xfrm>
            <a:off x="5183188" y="987425"/>
            <a:ext cx="6172200" cy="4873625"/>
          </a:xfrm>
          <a:prstGeom prst="rect">
            <a:avLst/>
          </a:prstGeom>
          <a:noFill/>
          <a:ln>
            <a:noFill/>
          </a:ln>
        </p:spPr>
      </p:sp>
      <p:sp>
        <p:nvSpPr>
          <p:cNvPr id="137" name="Google Shape;137;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9" name="Google Shape;13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0" name="Google Shape;14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1"/>
        <p:cNvGrpSpPr/>
        <p:nvPr/>
      </p:nvGrpSpPr>
      <p:grpSpPr>
        <a:xfrm>
          <a:off x="0" y="0"/>
          <a:ext cx="0" cy="0"/>
          <a:chOff x="0" y="0"/>
          <a:chExt cx="0" cy="0"/>
        </a:xfrm>
      </p:grpSpPr>
      <p:sp>
        <p:nvSpPr>
          <p:cNvPr id="142" name="Google Shape;14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5" name="Google Shape;14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6" name="Google Shape;14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7"/>
        <p:cNvGrpSpPr/>
        <p:nvPr/>
      </p:nvGrpSpPr>
      <p:grpSpPr>
        <a:xfrm>
          <a:off x="0" y="0"/>
          <a:ext cx="0" cy="0"/>
          <a:chOff x="0" y="0"/>
          <a:chExt cx="0" cy="0"/>
        </a:xfrm>
      </p:grpSpPr>
      <p:sp>
        <p:nvSpPr>
          <p:cNvPr id="148" name="Google Shape;148;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1" name="Google Shape;15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57575"/>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2" name="Google Shape;15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757575"/>
              </a:buClr>
              <a:buSzPts val="1400"/>
              <a:buFont typeface="Arial"/>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757575"/>
              </a:buClr>
              <a:buSzPts val="1400"/>
              <a:buFont typeface="Arial"/>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www.scribblemaps.com/" TargetMode="External"/><Relationship Id="rId5" Type="http://schemas.openxmlformats.org/officeDocument/2006/relationships/hyperlink" Target="https://mymaps.google.com/"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www.mineducacion.gov.co/1759/articles-399094_recurso_1.pdf"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s://www.mineducacion.gov.co/1780/articles-363488_recurso_13.pdf" TargetMode="External"/><Relationship Id="rId5" Type="http://schemas.openxmlformats.org/officeDocument/2006/relationships/hyperlink" Target="https://www.colombiaaprende.edu.co/sites/default/files/files_public/2022-08/Documento%20Visio%CC%81n%20STEM+.pdf" TargetMode="Externa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hyperlink" Target="https://www.unicef.org/lac/educacion/compromiso-accion-sobre-aprendizaje-basico-alc" TargetMode="External"/><Relationship Id="rId3" Type="http://schemas.openxmlformats.org/officeDocument/2006/relationships/image" Target="../media/image4.jpg"/><Relationship Id="rId7" Type="http://schemas.openxmlformats.org/officeDocument/2006/relationships/hyperlink" Target="https://www.unicef.org/es/blog/de-recuperacion-aprendizaje-a-transformacion-educacion"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s://www.mineducacion.gov.co/portal/micrositios-preescolar-basica-y-media/Direccion-de-Calidad/Referentes-de-Calidad/339975:Lineamientos-curriculares" TargetMode="External"/><Relationship Id="rId5" Type="http://schemas.openxmlformats.org/officeDocument/2006/relationships/hyperlink" Target="http://www.mineducacion.gov.co/"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a:extLst>
            <a:ext uri="{FF2B5EF4-FFF2-40B4-BE49-F238E27FC236}">
              <a16:creationId xmlns:a16="http://schemas.microsoft.com/office/drawing/2014/main" id="{CD9DAB58-3F02-501E-682E-C12881C41199}"/>
            </a:ext>
          </a:extLst>
        </p:cNvPr>
        <p:cNvGrpSpPr/>
        <p:nvPr/>
      </p:nvGrpSpPr>
      <p:grpSpPr>
        <a:xfrm>
          <a:off x="0" y="0"/>
          <a:ext cx="0" cy="0"/>
          <a:chOff x="0" y="0"/>
          <a:chExt cx="0" cy="0"/>
        </a:xfrm>
      </p:grpSpPr>
      <p:sp>
        <p:nvSpPr>
          <p:cNvPr id="294" name="Google Shape;294;g2d7eace9e8e_0_0">
            <a:extLst>
              <a:ext uri="{FF2B5EF4-FFF2-40B4-BE49-F238E27FC236}">
                <a16:creationId xmlns:a16="http://schemas.microsoft.com/office/drawing/2014/main" id="{EA51D7F1-D923-4FF1-48D0-0657EC75C253}"/>
              </a:ext>
            </a:extLst>
          </p:cNvPr>
          <p:cNvSpPr txBox="1"/>
          <p:nvPr/>
        </p:nvSpPr>
        <p:spPr>
          <a:xfrm>
            <a:off x="4377205" y="454256"/>
            <a:ext cx="7542500" cy="646290"/>
          </a:xfrm>
          <a:prstGeom prst="rect">
            <a:avLst/>
          </a:prstGeom>
          <a:noFill/>
          <a:ln>
            <a:noFill/>
          </a:ln>
        </p:spPr>
        <p:txBody>
          <a:bodyPr spcFirstLastPara="1" wrap="square" lIns="91425" tIns="45700" rIns="91425" bIns="45700" anchor="t" anchorCtr="0">
            <a:spAutoFit/>
          </a:bodyPr>
          <a:lstStyle/>
          <a:p>
            <a:pPr algn="ctr">
              <a:defRPr/>
            </a:pPr>
            <a:r>
              <a:rPr lang="es-CO" sz="3600" b="1" dirty="0">
                <a:latin typeface="Verdana"/>
                <a:ea typeface="Verdana"/>
                <a:cs typeface="Verdana"/>
                <a:sym typeface="Verdana"/>
              </a:rPr>
              <a:t>2. Secuencia Didáctica</a:t>
            </a:r>
            <a:endParaRPr kumimoji="0" sz="3600" b="1" i="0" u="none" strike="noStrike" kern="0" cap="none" spc="0" normalizeH="0" baseline="0" noProof="0" dirty="0">
              <a:ln>
                <a:noFill/>
              </a:ln>
              <a:solidFill>
                <a:srgbClr val="FFFFFF"/>
              </a:solidFill>
              <a:effectLst/>
              <a:uLnTx/>
              <a:uFillTx/>
              <a:latin typeface="Verdana"/>
              <a:ea typeface="Verdana"/>
              <a:cs typeface="Verdana"/>
              <a:sym typeface="Verdana"/>
            </a:endParaRPr>
          </a:p>
        </p:txBody>
      </p:sp>
      <p:pic>
        <p:nvPicPr>
          <p:cNvPr id="295" name="Google Shape;295;g2d7eace9e8e_0_0">
            <a:extLst>
              <a:ext uri="{FF2B5EF4-FFF2-40B4-BE49-F238E27FC236}">
                <a16:creationId xmlns:a16="http://schemas.microsoft.com/office/drawing/2014/main" id="{A54C5FA8-A900-D646-8502-7AE6CF8B87BB}"/>
              </a:ext>
            </a:extLst>
          </p:cNvPr>
          <p:cNvPicPr preferRelativeResize="0"/>
          <p:nvPr/>
        </p:nvPicPr>
        <p:blipFill rotWithShape="1">
          <a:blip r:embed="rId4">
            <a:alphaModFix/>
          </a:blip>
          <a:srcRect/>
          <a:stretch/>
        </p:blipFill>
        <p:spPr>
          <a:xfrm>
            <a:off x="1499309" y="3885484"/>
            <a:ext cx="1702380" cy="1571217"/>
          </a:xfrm>
          <a:prstGeom prst="rect">
            <a:avLst/>
          </a:prstGeom>
          <a:noFill/>
          <a:ln>
            <a:noFill/>
          </a:ln>
        </p:spPr>
      </p:pic>
      <p:sp>
        <p:nvSpPr>
          <p:cNvPr id="3" name="CuadroTexto 2">
            <a:extLst>
              <a:ext uri="{FF2B5EF4-FFF2-40B4-BE49-F238E27FC236}">
                <a16:creationId xmlns:a16="http://schemas.microsoft.com/office/drawing/2014/main" id="{042E6F62-4D65-426B-F0AD-0B1A882B57BD}"/>
              </a:ext>
            </a:extLst>
          </p:cNvPr>
          <p:cNvSpPr txBox="1"/>
          <p:nvPr/>
        </p:nvSpPr>
        <p:spPr>
          <a:xfrm>
            <a:off x="816982" y="1100546"/>
            <a:ext cx="530759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3200" b="0" i="0" u="none" strike="noStrike" kern="0" cap="none" spc="0" normalizeH="0" baseline="0" noProof="0" dirty="0">
              <a:ln>
                <a:noFill/>
              </a:ln>
              <a:solidFill>
                <a:srgbClr val="FFFFFF">
                  <a:lumMod val="85000"/>
                </a:srgbClr>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3200" b="0" i="0" u="none" strike="noStrike" kern="0" cap="none" spc="0" normalizeH="0" baseline="0" noProof="0" dirty="0">
                <a:ln>
                  <a:noFill/>
                </a:ln>
                <a:solidFill>
                  <a:srgbClr val="FFFFFF">
                    <a:lumMod val="85000"/>
                  </a:srgbClr>
                </a:solidFill>
                <a:effectLst/>
                <a:uLnTx/>
                <a:uFillTx/>
                <a:latin typeface="Arial"/>
                <a:cs typeface="Arial"/>
                <a:sym typeface="Arial"/>
              </a:rPr>
              <a:t>Experiencias integradoras para la identificación del estado de los aprendizajes</a:t>
            </a:r>
          </a:p>
        </p:txBody>
      </p:sp>
      <p:pic>
        <p:nvPicPr>
          <p:cNvPr id="5" name="Imagen 4">
            <a:extLst>
              <a:ext uri="{FF2B5EF4-FFF2-40B4-BE49-F238E27FC236}">
                <a16:creationId xmlns:a16="http://schemas.microsoft.com/office/drawing/2014/main" id="{9D59C3B7-B89C-F15F-9205-44116FFA6644}"/>
              </a:ext>
            </a:extLst>
          </p:cNvPr>
          <p:cNvPicPr>
            <a:picLocks noChangeAspect="1"/>
          </p:cNvPicPr>
          <p:nvPr/>
        </p:nvPicPr>
        <p:blipFill>
          <a:blip r:embed="rId5"/>
          <a:stretch>
            <a:fillRect/>
          </a:stretch>
        </p:blipFill>
        <p:spPr>
          <a:xfrm>
            <a:off x="6452917" y="2644892"/>
            <a:ext cx="5295134" cy="4052399"/>
          </a:xfrm>
          <a:prstGeom prst="rect">
            <a:avLst/>
          </a:prstGeom>
        </p:spPr>
      </p:pic>
    </p:spTree>
    <p:extLst>
      <p:ext uri="{BB962C8B-B14F-4D97-AF65-F5344CB8AC3E}">
        <p14:creationId xmlns:p14="http://schemas.microsoft.com/office/powerpoint/2010/main" val="127601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EE81340F-A27B-442C-B436-3FC1A5EF2B7A}"/>
              </a:ext>
            </a:extLst>
          </p:cNvPr>
          <p:cNvSpPr txBox="1">
            <a:spLocks noGrp="1"/>
          </p:cNvSpPr>
          <p:nvPr>
            <p:ph type="title"/>
          </p:nvPr>
        </p:nvSpPr>
        <p:spPr>
          <a:xfrm>
            <a:off x="2359713" y="320955"/>
            <a:ext cx="8060400" cy="80674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Secuencia Didáctica</a:t>
            </a:r>
            <a:br>
              <a:rPr lang="es-CO" sz="3600" b="1" dirty="0">
                <a:solidFill>
                  <a:srgbClr val="53206D"/>
                </a:solidFill>
                <a:latin typeface="Verdana"/>
                <a:ea typeface="Verdana"/>
                <a:cs typeface="Verdana"/>
                <a:sym typeface="Verdana"/>
              </a:rPr>
            </a:br>
            <a:r>
              <a:rPr lang="es-CO" sz="2700" b="1" dirty="0">
                <a:solidFill>
                  <a:srgbClr val="53206D"/>
                </a:solidFill>
                <a:latin typeface="Verdana"/>
                <a:ea typeface="Verdana"/>
                <a:cs typeface="Verdana"/>
                <a:sym typeface="Verdana"/>
              </a:rPr>
              <a:t>Estrategia</a:t>
            </a:r>
            <a:r>
              <a:rPr lang="es-CO" sz="3600" b="1" dirty="0">
                <a:solidFill>
                  <a:srgbClr val="53206D"/>
                </a:solidFill>
                <a:latin typeface="Verdana"/>
                <a:ea typeface="Verdana"/>
                <a:cs typeface="Verdana"/>
                <a:sym typeface="Verdana"/>
              </a:rPr>
              <a:t> </a:t>
            </a:r>
            <a:r>
              <a:rPr lang="es-CO" sz="2700" b="1" dirty="0">
                <a:solidFill>
                  <a:srgbClr val="53206D"/>
                </a:solidFill>
                <a:latin typeface="Verdana"/>
                <a:ea typeface="Verdana"/>
                <a:cs typeface="Verdana"/>
                <a:sym typeface="Verdana"/>
              </a:rPr>
              <a:t>básica primaria</a:t>
            </a:r>
            <a:endParaRPr sz="27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D39822DF-012B-7B12-4DA6-F12BAB8F7EE8}"/>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224" name="Google Shape;224;p4">
            <a:extLst>
              <a:ext uri="{FF2B5EF4-FFF2-40B4-BE49-F238E27FC236}">
                <a16:creationId xmlns:a16="http://schemas.microsoft.com/office/drawing/2014/main" id="{1FD1717F-8D5E-C20D-97DD-256E42764D81}"/>
              </a:ext>
            </a:extLst>
          </p:cNvPr>
          <p:cNvPicPr preferRelativeResize="0"/>
          <p:nvPr/>
        </p:nvPicPr>
        <p:blipFill rotWithShape="1">
          <a:blip r:embed="rId5">
            <a:alphaModFix/>
          </a:blip>
          <a:srcRect/>
          <a:stretch/>
        </p:blipFill>
        <p:spPr>
          <a:xfrm>
            <a:off x="-81266" y="5391724"/>
            <a:ext cx="1231193" cy="1466275"/>
          </a:xfrm>
          <a:prstGeom prst="rect">
            <a:avLst/>
          </a:prstGeom>
          <a:noFill/>
          <a:ln>
            <a:noFill/>
          </a:ln>
        </p:spPr>
      </p:pic>
      <p:pic>
        <p:nvPicPr>
          <p:cNvPr id="3" name="Imagen 2">
            <a:extLst>
              <a:ext uri="{FF2B5EF4-FFF2-40B4-BE49-F238E27FC236}">
                <a16:creationId xmlns:a16="http://schemas.microsoft.com/office/drawing/2014/main" id="{3E347AB7-2AEB-2DAC-EB12-BDC6D80ECE57}"/>
              </a:ext>
            </a:extLst>
          </p:cNvPr>
          <p:cNvPicPr>
            <a:picLocks noChangeAspect="1"/>
          </p:cNvPicPr>
          <p:nvPr/>
        </p:nvPicPr>
        <p:blipFill>
          <a:blip r:embed="rId6"/>
          <a:stretch>
            <a:fillRect/>
          </a:stretch>
        </p:blipFill>
        <p:spPr>
          <a:xfrm>
            <a:off x="6598295" y="1349716"/>
            <a:ext cx="4171333" cy="4498502"/>
          </a:xfrm>
          <a:prstGeom prst="rect">
            <a:avLst/>
          </a:prstGeom>
        </p:spPr>
      </p:pic>
      <p:sp>
        <p:nvSpPr>
          <p:cNvPr id="4" name="CuadroTexto 3">
            <a:extLst>
              <a:ext uri="{FF2B5EF4-FFF2-40B4-BE49-F238E27FC236}">
                <a16:creationId xmlns:a16="http://schemas.microsoft.com/office/drawing/2014/main" id="{8AB0D413-FFBA-0536-60A8-9641CB4E9A5E}"/>
              </a:ext>
            </a:extLst>
          </p:cNvPr>
          <p:cNvSpPr txBox="1"/>
          <p:nvPr/>
        </p:nvSpPr>
        <p:spPr>
          <a:xfrm>
            <a:off x="1149927" y="1236763"/>
            <a:ext cx="4913406" cy="518911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s-ES" sz="2400" b="0" i="0" u="none" strike="noStrike" kern="0" cap="none" spc="0" normalizeH="0" baseline="0" noProof="0" dirty="0">
                <a:ln>
                  <a:noFill/>
                </a:ln>
                <a:solidFill>
                  <a:srgbClr val="000000"/>
                </a:solidFill>
                <a:effectLst/>
                <a:uLnTx/>
                <a:uFillTx/>
                <a:latin typeface="Arial"/>
                <a:cs typeface="Arial"/>
                <a:sym typeface="Arial"/>
              </a:rPr>
              <a:t>Las experiencias que propone esta </a:t>
            </a:r>
            <a:r>
              <a:rPr lang="es-ES" sz="2400" dirty="0"/>
              <a:t>Secuencia Didáctica</a:t>
            </a:r>
            <a:r>
              <a:rPr kumimoji="0" lang="es-ES" sz="2400" b="0" i="0" u="none" strike="noStrike" kern="0" cap="none" spc="0" normalizeH="0" baseline="0" noProof="0" dirty="0">
                <a:ln>
                  <a:noFill/>
                </a:ln>
                <a:solidFill>
                  <a:srgbClr val="000000"/>
                </a:solidFill>
                <a:effectLst/>
                <a:uLnTx/>
                <a:uFillTx/>
                <a:latin typeface="Arial"/>
                <a:cs typeface="Arial"/>
                <a:sym typeface="Arial"/>
              </a:rPr>
              <a:t> sirven como invitación para la integración de distintas áreas del conocimiento.</a:t>
            </a:r>
            <a:r>
              <a:rPr kumimoji="0" lang="es-ES" sz="2400" b="0" i="0" u="none" strike="noStrike" kern="0" cap="none" spc="0" normalizeH="0" noProof="0" dirty="0">
                <a:ln>
                  <a:noFill/>
                </a:ln>
                <a:solidFill>
                  <a:srgbClr val="000000"/>
                </a:solidFill>
                <a:effectLst/>
                <a:uLnTx/>
                <a:uFillTx/>
                <a:latin typeface="Arial"/>
                <a:cs typeface="Arial"/>
                <a:sym typeface="Arial"/>
              </a:rPr>
              <a:t> </a:t>
            </a:r>
            <a:r>
              <a:rPr kumimoji="0" lang="es-ES" sz="2400" b="0" i="0" u="none" strike="noStrike" kern="0" cap="none" spc="0" normalizeH="0" baseline="0" noProof="0" dirty="0">
                <a:ln>
                  <a:noFill/>
                </a:ln>
                <a:solidFill>
                  <a:srgbClr val="000000"/>
                </a:solidFill>
                <a:effectLst/>
                <a:uLnTx/>
                <a:uFillTx/>
                <a:latin typeface="Arial"/>
                <a:cs typeface="Arial"/>
                <a:sym typeface="Arial"/>
              </a:rPr>
              <a:t>Los docentes pueden definir cuáles son las actividades más pertinentes para cada grado de educación, además, pueden adaptar las actividades para atender las características de las distintas zonas de la geografía colombiana. </a:t>
            </a:r>
            <a:endParaRPr kumimoji="0" lang="es-ES" sz="2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051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pic>
        <p:nvPicPr>
          <p:cNvPr id="6" name="Imagen 5"/>
          <p:cNvPicPr>
            <a:picLocks noChangeAspect="1"/>
          </p:cNvPicPr>
          <p:nvPr/>
        </p:nvPicPr>
        <p:blipFill>
          <a:blip r:embed="rId5"/>
          <a:stretch>
            <a:fillRect/>
          </a:stretch>
        </p:blipFill>
        <p:spPr>
          <a:xfrm rot="20591856">
            <a:off x="158695" y="459873"/>
            <a:ext cx="2639935" cy="856608"/>
          </a:xfrm>
          <a:prstGeom prst="rect">
            <a:avLst/>
          </a:prstGeom>
        </p:spPr>
      </p:pic>
      <p:sp>
        <p:nvSpPr>
          <p:cNvPr id="24" name="Google Shape;200;p4">
            <a:extLst>
              <a:ext uri="{FF2B5EF4-FFF2-40B4-BE49-F238E27FC236}">
                <a16:creationId xmlns:a16="http://schemas.microsoft.com/office/drawing/2014/main" id="{EE81340F-A27B-442C-B436-3FC1A5EF2B7A}"/>
              </a:ext>
            </a:extLst>
          </p:cNvPr>
          <p:cNvSpPr txBox="1">
            <a:spLocks noGrp="1"/>
          </p:cNvSpPr>
          <p:nvPr>
            <p:ph type="title"/>
          </p:nvPr>
        </p:nvSpPr>
        <p:spPr>
          <a:xfrm>
            <a:off x="2655132" y="367956"/>
            <a:ext cx="8060400" cy="806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1. ¿Dónde y con quién vivo?</a:t>
            </a:r>
            <a:endParaRPr sz="2700" b="1" dirty="0">
              <a:solidFill>
                <a:srgbClr val="53206D"/>
              </a:solidFill>
              <a:latin typeface="Verdana"/>
              <a:ea typeface="Verdana"/>
              <a:cs typeface="Verdana"/>
              <a:sym typeface="Verdana"/>
            </a:endParaRPr>
          </a:p>
        </p:txBody>
      </p:sp>
      <p:sp>
        <p:nvSpPr>
          <p:cNvPr id="8" name="Rectángulo 7"/>
          <p:cNvSpPr/>
          <p:nvPr/>
        </p:nvSpPr>
        <p:spPr>
          <a:xfrm>
            <a:off x="1095022" y="1608759"/>
            <a:ext cx="10432473" cy="3785652"/>
          </a:xfrm>
          <a:prstGeom prst="rect">
            <a:avLst/>
          </a:prstGeom>
        </p:spPr>
        <p:txBody>
          <a:bodyPr wrap="square">
            <a:spAutoFit/>
          </a:bodyPr>
          <a:lstStyle/>
          <a:p>
            <a:pPr algn="just"/>
            <a:r>
              <a:rPr lang="es-MX" sz="2400" dirty="0"/>
              <a:t>Seleccionar, en grupo, un espacio del entorno donde deberán explorar la diversidad de paisajes  sonoros a partir de las siguientes preguntas: ¿cuáles son los sonidos más característicos de cada lugar, aquellos que no se escuchan en otros sitios?, ¿cuál es la fuente de sonidos o vibraciones en cada lugar?, ¿estos sonidos son producidos por los humanos, los animales o por el entorno natural?, ¿qué es lo que suena con mayor y con menor volumen?, ¿cuál es la música que escuchan en cada lugar?, ¿cómo son los bailes a los que invita esta música?, ¿qué dicen las letras de las canciones?, ¿cómo se relacionan las personas con baja audición o sordas con este paisaje sonoro?.</a:t>
            </a:r>
            <a:endParaRPr lang="en-US" sz="2400" dirty="0"/>
          </a:p>
        </p:txBody>
      </p:sp>
    </p:spTree>
    <p:extLst>
      <p:ext uri="{BB962C8B-B14F-4D97-AF65-F5344CB8AC3E}">
        <p14:creationId xmlns:p14="http://schemas.microsoft.com/office/powerpoint/2010/main" val="295809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4839046" y="4299411"/>
            <a:ext cx="1690325" cy="1921876"/>
          </a:xfrm>
          <a:prstGeom prst="rect">
            <a:avLst/>
          </a:prstGeom>
        </p:spPr>
      </p:pic>
      <p:sp>
        <p:nvSpPr>
          <p:cNvPr id="24" name="Google Shape;200;p4">
            <a:extLst>
              <a:ext uri="{FF2B5EF4-FFF2-40B4-BE49-F238E27FC236}">
                <a16:creationId xmlns:a16="http://schemas.microsoft.com/office/drawing/2014/main" id="{EE81340F-A27B-442C-B436-3FC1A5EF2B7A}"/>
              </a:ext>
            </a:extLst>
          </p:cNvPr>
          <p:cNvSpPr txBox="1">
            <a:spLocks noGrp="1"/>
          </p:cNvSpPr>
          <p:nvPr>
            <p:ph type="title"/>
          </p:nvPr>
        </p:nvSpPr>
        <p:spPr>
          <a:xfrm>
            <a:off x="2281059" y="338532"/>
            <a:ext cx="8060400" cy="806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2. ¿Y eso dónde queda?</a:t>
            </a:r>
            <a:endParaRPr sz="2700" b="1" dirty="0">
              <a:solidFill>
                <a:srgbClr val="53206D"/>
              </a:solidFill>
              <a:latin typeface="Verdana"/>
              <a:ea typeface="Verdana"/>
              <a:cs typeface="Verdana"/>
              <a:sym typeface="Verdana"/>
            </a:endParaRPr>
          </a:p>
        </p:txBody>
      </p:sp>
      <p:sp>
        <p:nvSpPr>
          <p:cNvPr id="8" name="Rectángulo 7"/>
          <p:cNvSpPr/>
          <p:nvPr/>
        </p:nvSpPr>
        <p:spPr>
          <a:xfrm>
            <a:off x="1095022" y="1608759"/>
            <a:ext cx="10432473" cy="2308324"/>
          </a:xfrm>
          <a:prstGeom prst="rect">
            <a:avLst/>
          </a:prstGeom>
        </p:spPr>
        <p:txBody>
          <a:bodyPr wrap="square">
            <a:spAutoFit/>
          </a:bodyPr>
          <a:lstStyle/>
          <a:p>
            <a:pPr algn="just"/>
            <a:r>
              <a:rPr lang="es-MX" sz="2400" dirty="0"/>
              <a:t>Con la participación de todos los integrantes del grupo, elaborar un mapa o plano del espacio explorado para exponer dónde está ubicado este sitio dentro de la escuela; cuáles son las fuentes de sonido naturales y artificiales; y cómo se relacionan las personas con esos sonidos. No olviden expresar en el mapa si los sonidos comunican información, si ayudan a prevenir riesgos o si son fuente de disfrute y diversión.</a:t>
            </a:r>
            <a:endParaRPr lang="en-US" sz="2400" dirty="0"/>
          </a:p>
        </p:txBody>
      </p:sp>
    </p:spTree>
    <p:extLst>
      <p:ext uri="{BB962C8B-B14F-4D97-AF65-F5344CB8AC3E}">
        <p14:creationId xmlns:p14="http://schemas.microsoft.com/office/powerpoint/2010/main" val="182952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1854809" y="5273303"/>
            <a:ext cx="1023937" cy="1164202"/>
          </a:xfrm>
          <a:prstGeom prst="rect">
            <a:avLst/>
          </a:prstGeom>
        </p:spPr>
      </p:pic>
      <p:sp>
        <p:nvSpPr>
          <p:cNvPr id="24" name="Google Shape;200;p4">
            <a:extLst>
              <a:ext uri="{FF2B5EF4-FFF2-40B4-BE49-F238E27FC236}">
                <a16:creationId xmlns:a16="http://schemas.microsoft.com/office/drawing/2014/main" id="{EE81340F-A27B-442C-B436-3FC1A5EF2B7A}"/>
              </a:ext>
            </a:extLst>
          </p:cNvPr>
          <p:cNvSpPr txBox="1">
            <a:spLocks noGrp="1"/>
          </p:cNvSpPr>
          <p:nvPr>
            <p:ph type="title"/>
          </p:nvPr>
        </p:nvSpPr>
        <p:spPr>
          <a:xfrm>
            <a:off x="1095022" y="353322"/>
            <a:ext cx="9065280" cy="80674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3. Es tiempo de compartir, ¿Cómo lo vamos a presentar?</a:t>
            </a:r>
            <a:endParaRPr sz="2700" b="1" dirty="0">
              <a:solidFill>
                <a:srgbClr val="53206D"/>
              </a:solidFill>
              <a:latin typeface="Verdana"/>
              <a:ea typeface="Verdana"/>
              <a:cs typeface="Verdana"/>
              <a:sym typeface="Verdana"/>
            </a:endParaRPr>
          </a:p>
        </p:txBody>
      </p:sp>
      <p:sp>
        <p:nvSpPr>
          <p:cNvPr id="8" name="Rectángulo 7"/>
          <p:cNvSpPr/>
          <p:nvPr/>
        </p:nvSpPr>
        <p:spPr>
          <a:xfrm>
            <a:off x="893633" y="1435322"/>
            <a:ext cx="10432473" cy="3693319"/>
          </a:xfrm>
          <a:prstGeom prst="rect">
            <a:avLst/>
          </a:prstGeom>
        </p:spPr>
        <p:txBody>
          <a:bodyPr wrap="square">
            <a:spAutoFit/>
          </a:bodyPr>
          <a:lstStyle/>
          <a:p>
            <a:pPr marL="457200" indent="-457200" algn="just">
              <a:buFont typeface="Arial" panose="020B0604020202020204" pitchFamily="34" charset="0"/>
              <a:buChar char="•"/>
            </a:pPr>
            <a:r>
              <a:rPr lang="es-MX" sz="1800" dirty="0"/>
              <a:t>Describir los sonidos en una lista utilizando adjetivos, a partir de ellos, redactar una pequeña historia o relato sobre un día en la escuela, incorporando los sonidos que identificaron.</a:t>
            </a:r>
          </a:p>
          <a:p>
            <a:pPr marL="457200" indent="-457200" algn="just">
              <a:buFont typeface="Arial" panose="020B0604020202020204" pitchFamily="34" charset="0"/>
              <a:buChar char="•"/>
            </a:pPr>
            <a:r>
              <a:rPr lang="es-MX" sz="1800" dirty="0"/>
              <a:t>Contar cuántos sonidos diferentes pueden identificar; luego, representar esos datos en un gráfico de barras.</a:t>
            </a:r>
            <a:endParaRPr lang="en-US" sz="1800" dirty="0"/>
          </a:p>
          <a:p>
            <a:pPr marL="457200" indent="-457200" algn="just">
              <a:buFont typeface="Arial" panose="020B0604020202020204" pitchFamily="34" charset="0"/>
              <a:buChar char="•"/>
            </a:pPr>
            <a:r>
              <a:rPr lang="es-MX" sz="1800" dirty="0"/>
              <a:t>Utilizar elementos sencillo como madera, metal, plástico, para identificar cómo cambian los sonidos.</a:t>
            </a:r>
          </a:p>
          <a:p>
            <a:pPr marL="457200" indent="-457200" algn="just">
              <a:buFont typeface="Arial" panose="020B0604020202020204" pitchFamily="34" charset="0"/>
              <a:buChar char="•"/>
            </a:pPr>
            <a:r>
              <a:rPr lang="es-MX" sz="1800" dirty="0"/>
              <a:t>Utilizar un dispositivo y registrar diferentes sonidos que encuentre en el entorno; luego, realizar un podcast o una presentación (Power Point) que incluya sonidos. </a:t>
            </a:r>
            <a:endParaRPr lang="es-MX" sz="1800" dirty="0" smtClean="0"/>
          </a:p>
          <a:p>
            <a:pPr marL="457200" indent="-457200" algn="just">
              <a:buFont typeface="Arial" panose="020B0604020202020204" pitchFamily="34" charset="0"/>
              <a:buChar char="•"/>
            </a:pPr>
            <a:r>
              <a:rPr lang="es-ES" sz="1800" dirty="0" smtClean="0"/>
              <a:t>Definan qué </a:t>
            </a:r>
            <a:r>
              <a:rPr lang="es-ES" sz="1800" dirty="0"/>
              <a:t>sonidos escucharon y si esos sonidos les causaron alguna sensación (ansiedad, tranquilidad, curiosidad, etc.). Reflexionen sobre cómo los valores como el respeto y la consideración hacia los otros son fundamentales en las relaciones diarias. ¿Qué valores se deben practicar para hacer de nuestro entorno un lugar armónico y respetuoso</a:t>
            </a:r>
            <a:r>
              <a:rPr lang="es-ES" sz="1800" dirty="0" smtClean="0"/>
              <a:t>? Finalmente, realicen una composición escrita titulada “Los sonidos de la paz”.</a:t>
            </a:r>
            <a:endParaRPr lang="es-MX" sz="1800" dirty="0"/>
          </a:p>
        </p:txBody>
      </p:sp>
      <p:sp>
        <p:nvSpPr>
          <p:cNvPr id="3" name="Rectángulo redondeado 2"/>
          <p:cNvSpPr/>
          <p:nvPr/>
        </p:nvSpPr>
        <p:spPr>
          <a:xfrm>
            <a:off x="3602182" y="5274499"/>
            <a:ext cx="5597236" cy="1039091"/>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a:t>  FERIA DE LOS SONIDOS </a:t>
            </a:r>
            <a:endParaRPr lang="en-US" sz="2800" b="1" dirty="0"/>
          </a:p>
        </p:txBody>
      </p:sp>
    </p:spTree>
    <p:extLst>
      <p:ext uri="{BB962C8B-B14F-4D97-AF65-F5344CB8AC3E}">
        <p14:creationId xmlns:p14="http://schemas.microsoft.com/office/powerpoint/2010/main" val="237109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5239026" y="4332102"/>
            <a:ext cx="1741685" cy="1980272"/>
          </a:xfrm>
          <a:prstGeom prst="rect">
            <a:avLst/>
          </a:prstGeom>
        </p:spPr>
      </p:pic>
      <p:sp>
        <p:nvSpPr>
          <p:cNvPr id="24" name="Google Shape;200;p4">
            <a:extLst>
              <a:ext uri="{FF2B5EF4-FFF2-40B4-BE49-F238E27FC236}">
                <a16:creationId xmlns:a16="http://schemas.microsoft.com/office/drawing/2014/main" id="{EE81340F-A27B-442C-B436-3FC1A5EF2B7A}"/>
              </a:ext>
            </a:extLst>
          </p:cNvPr>
          <p:cNvSpPr txBox="1">
            <a:spLocks noGrp="1"/>
          </p:cNvSpPr>
          <p:nvPr>
            <p:ph type="title"/>
          </p:nvPr>
        </p:nvSpPr>
        <p:spPr>
          <a:xfrm>
            <a:off x="2277642" y="558136"/>
            <a:ext cx="8060400" cy="806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Aprendizajes esperados</a:t>
            </a:r>
            <a:endParaRPr sz="2700" b="1" dirty="0">
              <a:solidFill>
                <a:srgbClr val="53206D"/>
              </a:solidFill>
              <a:latin typeface="Verdana"/>
              <a:ea typeface="Verdana"/>
              <a:cs typeface="Verdana"/>
              <a:sym typeface="Verdana"/>
            </a:endParaRPr>
          </a:p>
        </p:txBody>
      </p:sp>
      <p:sp>
        <p:nvSpPr>
          <p:cNvPr id="8" name="Rectángulo 7"/>
          <p:cNvSpPr/>
          <p:nvPr/>
        </p:nvSpPr>
        <p:spPr>
          <a:xfrm>
            <a:off x="893633" y="2268518"/>
            <a:ext cx="10432473" cy="1938992"/>
          </a:xfrm>
          <a:prstGeom prst="rect">
            <a:avLst/>
          </a:prstGeom>
        </p:spPr>
        <p:txBody>
          <a:bodyPr wrap="square">
            <a:spAutoFit/>
          </a:bodyPr>
          <a:lstStyle/>
          <a:p>
            <a:pPr algn="just"/>
            <a:r>
              <a:rPr lang="es-MX" sz="4000" dirty="0">
                <a:solidFill>
                  <a:schemeClr val="tx1"/>
                </a:solidFill>
              </a:rPr>
              <a:t>¿Qué </a:t>
            </a:r>
            <a:r>
              <a:rPr lang="es-MX" sz="4000" dirty="0" smtClean="0">
                <a:solidFill>
                  <a:schemeClr val="tx1"/>
                </a:solidFill>
              </a:rPr>
              <a:t>otras áreas </a:t>
            </a:r>
            <a:r>
              <a:rPr lang="es-MX" sz="4000" dirty="0">
                <a:solidFill>
                  <a:schemeClr val="tx1"/>
                </a:solidFill>
              </a:rPr>
              <a:t>del conocimiento y qué aprendizajes se podrían transversalizar a partir de la actividad propuesta?</a:t>
            </a:r>
            <a:endParaRPr lang="en-US" sz="4000" dirty="0">
              <a:solidFill>
                <a:schemeClr val="tx1"/>
              </a:solidFill>
            </a:endParaRPr>
          </a:p>
        </p:txBody>
      </p:sp>
    </p:spTree>
    <p:extLst>
      <p:ext uri="{BB962C8B-B14F-4D97-AF65-F5344CB8AC3E}">
        <p14:creationId xmlns:p14="http://schemas.microsoft.com/office/powerpoint/2010/main" val="342759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sp>
        <p:nvSpPr>
          <p:cNvPr id="8" name="Rectángulo 7"/>
          <p:cNvSpPr/>
          <p:nvPr/>
        </p:nvSpPr>
        <p:spPr>
          <a:xfrm>
            <a:off x="811381" y="2056608"/>
            <a:ext cx="4950346" cy="1631216"/>
          </a:xfrm>
          <a:prstGeom prst="rect">
            <a:avLst/>
          </a:prstGeom>
          <a:ln>
            <a:solidFill>
              <a:schemeClr val="accent1"/>
            </a:solidFill>
            <a:prstDash val="sysDot"/>
          </a:ln>
        </p:spPr>
        <p:txBody>
          <a:bodyPr wrap="square">
            <a:spAutoFit/>
          </a:bodyPr>
          <a:lstStyle/>
          <a:p>
            <a:pPr algn="just"/>
            <a:r>
              <a:rPr lang="es-CO" sz="2000" dirty="0"/>
              <a:t>Comprende que los sentidos le permiten</a:t>
            </a:r>
            <a:endParaRPr lang="en-US" sz="2000" dirty="0"/>
          </a:p>
          <a:p>
            <a:pPr algn="just"/>
            <a:r>
              <a:rPr lang="es-CO" sz="2000" dirty="0"/>
              <a:t>percibir algunas características de los objetos</a:t>
            </a:r>
            <a:endParaRPr lang="en-US" sz="2000" dirty="0"/>
          </a:p>
          <a:p>
            <a:pPr algn="just"/>
            <a:r>
              <a:rPr lang="es-CO" sz="2000" dirty="0"/>
              <a:t>que nos rodean (temperatura, sabor, sonidos, olor, color, texturas y formas). </a:t>
            </a:r>
            <a:endParaRPr lang="en-US" sz="2000" dirty="0"/>
          </a:p>
        </p:txBody>
      </p:sp>
      <p:sp>
        <p:nvSpPr>
          <p:cNvPr id="2" name="Documento 1"/>
          <p:cNvSpPr/>
          <p:nvPr/>
        </p:nvSpPr>
        <p:spPr>
          <a:xfrm>
            <a:off x="4122617" y="838237"/>
            <a:ext cx="3351050" cy="102849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Ciencias Naturales</a:t>
            </a:r>
            <a:endParaRPr lang="en-US" sz="2800" dirty="0"/>
          </a:p>
        </p:txBody>
      </p:sp>
      <p:sp>
        <p:nvSpPr>
          <p:cNvPr id="23" name="Google Shape;200;p4">
            <a:extLst>
              <a:ext uri="{FF2B5EF4-FFF2-40B4-BE49-F238E27FC236}">
                <a16:creationId xmlns:a16="http://schemas.microsoft.com/office/drawing/2014/main" id="{EE81340F-A27B-442C-B436-3FC1A5EF2B7A}"/>
              </a:ext>
            </a:extLst>
          </p:cNvPr>
          <p:cNvSpPr txBox="1">
            <a:spLocks/>
          </p:cNvSpPr>
          <p:nvPr/>
        </p:nvSpPr>
        <p:spPr>
          <a:xfrm>
            <a:off x="3261361" y="245943"/>
            <a:ext cx="6062328" cy="702504"/>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53206D"/>
              </a:buClr>
              <a:buSzPts val="3600"/>
              <a:buFont typeface="Verdana"/>
              <a:buNone/>
            </a:pPr>
            <a:r>
              <a:rPr lang="es-CO" sz="3600" b="1" dirty="0">
                <a:solidFill>
                  <a:srgbClr val="53206D"/>
                </a:solidFill>
                <a:latin typeface="Verdana"/>
                <a:ea typeface="Verdana"/>
                <a:cs typeface="Verdana"/>
                <a:sym typeface="Verdana"/>
              </a:rPr>
              <a:t>Valoración de aprendizajes</a:t>
            </a:r>
            <a:endParaRPr lang="es-CO" sz="2700" b="1" dirty="0">
              <a:solidFill>
                <a:srgbClr val="53206D"/>
              </a:solidFill>
              <a:latin typeface="Verdana"/>
              <a:ea typeface="Verdana"/>
              <a:cs typeface="Verdana"/>
              <a:sym typeface="Verdana"/>
            </a:endParaRPr>
          </a:p>
        </p:txBody>
      </p:sp>
      <p:sp>
        <p:nvSpPr>
          <p:cNvPr id="4" name="Rectángulo 3"/>
          <p:cNvSpPr/>
          <p:nvPr/>
        </p:nvSpPr>
        <p:spPr>
          <a:xfrm>
            <a:off x="3562371" y="4554366"/>
            <a:ext cx="4838245" cy="1631216"/>
          </a:xfrm>
          <a:prstGeom prst="rect">
            <a:avLst/>
          </a:prstGeom>
          <a:ln>
            <a:solidFill>
              <a:schemeClr val="accent1"/>
            </a:solidFill>
            <a:prstDash val="sysDot"/>
          </a:ln>
        </p:spPr>
        <p:txBody>
          <a:bodyPr wrap="square">
            <a:spAutoFit/>
          </a:bodyPr>
          <a:lstStyle/>
          <a:p>
            <a:pPr algn="just"/>
            <a:r>
              <a:rPr lang="es-ES" sz="2000" dirty="0">
                <a:latin typeface="+mn-lt"/>
                <a:ea typeface="Calibri" panose="020F0502020204030204" pitchFamily="34" charset="0"/>
              </a:rPr>
              <a:t>Comprende la naturaleza (fenómeno de la vibración) y las características del sonido (altura, timbre, intensidad) y que este se propaga en distintos medios (sólidos, líquidos, gaseosos). </a:t>
            </a:r>
            <a:endParaRPr lang="en-US" sz="2000" dirty="0">
              <a:latin typeface="+mn-lt"/>
            </a:endParaRPr>
          </a:p>
        </p:txBody>
      </p:sp>
      <p:sp>
        <p:nvSpPr>
          <p:cNvPr id="6" name="Rectángulo 5"/>
          <p:cNvSpPr/>
          <p:nvPr/>
        </p:nvSpPr>
        <p:spPr>
          <a:xfrm>
            <a:off x="6292524" y="2053648"/>
            <a:ext cx="4791111" cy="1938992"/>
          </a:xfrm>
          <a:prstGeom prst="rect">
            <a:avLst/>
          </a:prstGeom>
          <a:ln>
            <a:solidFill>
              <a:schemeClr val="accent1"/>
            </a:solidFill>
            <a:prstDash val="sysDot"/>
          </a:ln>
        </p:spPr>
        <p:txBody>
          <a:bodyPr wrap="square">
            <a:spAutoFit/>
          </a:bodyPr>
          <a:lstStyle/>
          <a:p>
            <a:pPr algn="just"/>
            <a:r>
              <a:rPr lang="es-CO" sz="2000" dirty="0"/>
              <a:t>Comprende las relaciones de los seres vivos con otros organismos de su entorno (intra e interespecíficas) y las explica como esenciales para su supervivencia en un ambiente determinado</a:t>
            </a:r>
            <a:endParaRPr lang="en-US" sz="2000" dirty="0"/>
          </a:p>
        </p:txBody>
      </p:sp>
      <p:sp>
        <p:nvSpPr>
          <p:cNvPr id="7" name="Elipse 6"/>
          <p:cNvSpPr/>
          <p:nvPr/>
        </p:nvSpPr>
        <p:spPr>
          <a:xfrm>
            <a:off x="678887" y="1717964"/>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a:t>
            </a:r>
            <a:endParaRPr lang="en-US" dirty="0"/>
          </a:p>
        </p:txBody>
      </p:sp>
      <p:sp>
        <p:nvSpPr>
          <p:cNvPr id="28" name="Elipse 27"/>
          <p:cNvSpPr/>
          <p:nvPr/>
        </p:nvSpPr>
        <p:spPr>
          <a:xfrm>
            <a:off x="5845486" y="1802701"/>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a:t>
            </a:r>
            <a:endParaRPr lang="en-US" dirty="0"/>
          </a:p>
        </p:txBody>
      </p:sp>
      <p:sp>
        <p:nvSpPr>
          <p:cNvPr id="29" name="Elipse 28"/>
          <p:cNvSpPr/>
          <p:nvPr/>
        </p:nvSpPr>
        <p:spPr>
          <a:xfrm>
            <a:off x="3116140" y="4362887"/>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a:t>
            </a:r>
            <a:endParaRPr lang="en-US" dirty="0"/>
          </a:p>
        </p:txBody>
      </p:sp>
    </p:spTree>
    <p:extLst>
      <p:ext uri="{BB962C8B-B14F-4D97-AF65-F5344CB8AC3E}">
        <p14:creationId xmlns:p14="http://schemas.microsoft.com/office/powerpoint/2010/main" val="34655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sp>
        <p:nvSpPr>
          <p:cNvPr id="8" name="Rectángulo 7"/>
          <p:cNvSpPr/>
          <p:nvPr/>
        </p:nvSpPr>
        <p:spPr>
          <a:xfrm>
            <a:off x="791546" y="1574601"/>
            <a:ext cx="4950346" cy="1200329"/>
          </a:xfrm>
          <a:prstGeom prst="rect">
            <a:avLst/>
          </a:prstGeom>
          <a:ln>
            <a:solidFill>
              <a:schemeClr val="accent1"/>
            </a:solidFill>
            <a:prstDash val="sysDot"/>
          </a:ln>
        </p:spPr>
        <p:txBody>
          <a:bodyPr wrap="square">
            <a:spAutoFit/>
          </a:bodyPr>
          <a:lstStyle/>
          <a:p>
            <a:pPr algn="just"/>
            <a:r>
              <a:rPr lang="es-CO" sz="2400" dirty="0"/>
              <a:t>Identifica la función que cumplen las señales y símbolos que aparecen en su entorno.</a:t>
            </a:r>
            <a:endParaRPr lang="en-US" sz="2400" dirty="0"/>
          </a:p>
        </p:txBody>
      </p:sp>
      <p:sp>
        <p:nvSpPr>
          <p:cNvPr id="2" name="Documento 1"/>
          <p:cNvSpPr/>
          <p:nvPr/>
        </p:nvSpPr>
        <p:spPr>
          <a:xfrm>
            <a:off x="4247308" y="289164"/>
            <a:ext cx="3351050" cy="1028496"/>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Lengua Castellana</a:t>
            </a:r>
            <a:endParaRPr lang="en-US" sz="2800" dirty="0"/>
          </a:p>
        </p:txBody>
      </p:sp>
      <p:sp>
        <p:nvSpPr>
          <p:cNvPr id="4" name="Rectángulo 3"/>
          <p:cNvSpPr/>
          <p:nvPr/>
        </p:nvSpPr>
        <p:spPr>
          <a:xfrm>
            <a:off x="791546" y="3218459"/>
            <a:ext cx="4838245" cy="1569660"/>
          </a:xfrm>
          <a:prstGeom prst="rect">
            <a:avLst/>
          </a:prstGeom>
          <a:ln>
            <a:solidFill>
              <a:schemeClr val="accent1"/>
            </a:solidFill>
            <a:prstDash val="sysDot"/>
          </a:ln>
        </p:spPr>
        <p:txBody>
          <a:bodyPr wrap="square">
            <a:spAutoFit/>
          </a:bodyPr>
          <a:lstStyle/>
          <a:p>
            <a:pPr algn="just"/>
            <a:r>
              <a:rPr lang="es-CO" sz="2400" dirty="0"/>
              <a:t>Expresa sus ideas atendiendo a las características del contexto comunicativo en que las enuncia (interlocutores, temas, lugares).</a:t>
            </a:r>
            <a:endParaRPr lang="en-US" sz="2400" dirty="0"/>
          </a:p>
        </p:txBody>
      </p:sp>
      <p:sp>
        <p:nvSpPr>
          <p:cNvPr id="6" name="Rectángulo 5"/>
          <p:cNvSpPr/>
          <p:nvPr/>
        </p:nvSpPr>
        <p:spPr>
          <a:xfrm>
            <a:off x="6268980" y="1535612"/>
            <a:ext cx="4791111" cy="1569660"/>
          </a:xfrm>
          <a:prstGeom prst="rect">
            <a:avLst/>
          </a:prstGeom>
          <a:ln>
            <a:solidFill>
              <a:schemeClr val="accent1"/>
            </a:solidFill>
            <a:prstDash val="sysDot"/>
          </a:ln>
        </p:spPr>
        <p:txBody>
          <a:bodyPr wrap="square">
            <a:spAutoFit/>
          </a:bodyPr>
          <a:lstStyle/>
          <a:p>
            <a:pPr algn="just"/>
            <a:r>
              <a:rPr lang="es-CO" sz="2400" dirty="0"/>
              <a:t>Identifica algunos elementos constitutivos de textos literarios como personajes, espacios y acciones.</a:t>
            </a:r>
            <a:endParaRPr lang="en-US" sz="2400" dirty="0"/>
          </a:p>
        </p:txBody>
      </p:sp>
      <p:sp>
        <p:nvSpPr>
          <p:cNvPr id="24" name="Rectángulo 23"/>
          <p:cNvSpPr/>
          <p:nvPr/>
        </p:nvSpPr>
        <p:spPr>
          <a:xfrm>
            <a:off x="6268980" y="3386537"/>
            <a:ext cx="4950346" cy="1200329"/>
          </a:xfrm>
          <a:prstGeom prst="rect">
            <a:avLst/>
          </a:prstGeom>
          <a:ln>
            <a:solidFill>
              <a:schemeClr val="accent1"/>
            </a:solidFill>
            <a:prstDash val="sysDot"/>
          </a:ln>
        </p:spPr>
        <p:txBody>
          <a:bodyPr wrap="square">
            <a:spAutoFit/>
          </a:bodyPr>
          <a:lstStyle/>
          <a:p>
            <a:pPr algn="just"/>
            <a:r>
              <a:rPr lang="es-CO" sz="2400" dirty="0">
                <a:latin typeface="+mn-lt"/>
                <a:ea typeface="Calibri" panose="020F0502020204030204" pitchFamily="34" charset="0"/>
              </a:rPr>
              <a:t>Escribe palabras que le permiten comunicar sus ideas, preferencias y aprendizajes.</a:t>
            </a:r>
            <a:endParaRPr lang="en-US" sz="2400" dirty="0">
              <a:latin typeface="+mn-lt"/>
              <a:ea typeface="Calibri" panose="020F0502020204030204" pitchFamily="34" charset="0"/>
            </a:endParaRPr>
          </a:p>
        </p:txBody>
      </p:sp>
      <p:sp>
        <p:nvSpPr>
          <p:cNvPr id="25" name="Rectángulo 24"/>
          <p:cNvSpPr/>
          <p:nvPr/>
        </p:nvSpPr>
        <p:spPr>
          <a:xfrm>
            <a:off x="3793807" y="5051505"/>
            <a:ext cx="4950346" cy="1249125"/>
          </a:xfrm>
          <a:prstGeom prst="rect">
            <a:avLst/>
          </a:prstGeom>
          <a:ln>
            <a:solidFill>
              <a:schemeClr val="accent1"/>
            </a:solidFill>
            <a:prstDash val="sysDot"/>
          </a:ln>
        </p:spPr>
        <p:txBody>
          <a:bodyPr wrap="square">
            <a:spAutoFit/>
          </a:bodyPr>
          <a:lstStyle/>
          <a:p>
            <a:pPr algn="just">
              <a:lnSpc>
                <a:spcPct val="107000"/>
              </a:lnSpc>
            </a:pPr>
            <a:r>
              <a:rPr lang="es-CO" sz="2400" dirty="0">
                <a:ea typeface="Calibri" panose="020F0502020204030204" pitchFamily="34" charset="0"/>
              </a:rPr>
              <a:t>Comprende diversos textos literarios a partir de sus propias vivencias.</a:t>
            </a:r>
            <a:endParaRPr lang="en-US" sz="2400" dirty="0">
              <a:ea typeface="Calibri" panose="020F0502020204030204" pitchFamily="34" charset="0"/>
            </a:endParaRPr>
          </a:p>
        </p:txBody>
      </p:sp>
      <p:sp>
        <p:nvSpPr>
          <p:cNvPr id="27" name="Elipse 26"/>
          <p:cNvSpPr/>
          <p:nvPr/>
        </p:nvSpPr>
        <p:spPr>
          <a:xfrm>
            <a:off x="534359" y="1257321"/>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a:t>
            </a:r>
            <a:endParaRPr lang="en-US" dirty="0"/>
          </a:p>
        </p:txBody>
      </p:sp>
      <p:sp>
        <p:nvSpPr>
          <p:cNvPr id="28" name="Elipse 27"/>
          <p:cNvSpPr/>
          <p:nvPr/>
        </p:nvSpPr>
        <p:spPr>
          <a:xfrm>
            <a:off x="5831745" y="1257321"/>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a:t>
            </a:r>
            <a:endParaRPr lang="en-US" dirty="0"/>
          </a:p>
        </p:txBody>
      </p:sp>
      <p:sp>
        <p:nvSpPr>
          <p:cNvPr id="29" name="Elipse 28"/>
          <p:cNvSpPr/>
          <p:nvPr/>
        </p:nvSpPr>
        <p:spPr>
          <a:xfrm>
            <a:off x="5403100" y="3031151"/>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a:t>
            </a:r>
            <a:endParaRPr lang="en-US" dirty="0"/>
          </a:p>
        </p:txBody>
      </p:sp>
      <p:sp>
        <p:nvSpPr>
          <p:cNvPr id="31" name="Elipse 30"/>
          <p:cNvSpPr/>
          <p:nvPr/>
        </p:nvSpPr>
        <p:spPr>
          <a:xfrm>
            <a:off x="3411165" y="4848691"/>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5</a:t>
            </a:r>
            <a:endParaRPr lang="en-US" dirty="0"/>
          </a:p>
        </p:txBody>
      </p:sp>
      <p:sp>
        <p:nvSpPr>
          <p:cNvPr id="32" name="Elipse 31"/>
          <p:cNvSpPr/>
          <p:nvPr/>
        </p:nvSpPr>
        <p:spPr>
          <a:xfrm>
            <a:off x="11142071" y="3156910"/>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4</a:t>
            </a:r>
            <a:endParaRPr lang="en-US" dirty="0"/>
          </a:p>
        </p:txBody>
      </p:sp>
    </p:spTree>
    <p:extLst>
      <p:ext uri="{BB962C8B-B14F-4D97-AF65-F5344CB8AC3E}">
        <p14:creationId xmlns:p14="http://schemas.microsoft.com/office/powerpoint/2010/main" val="195235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sp>
        <p:nvSpPr>
          <p:cNvPr id="8" name="Rectángulo 7"/>
          <p:cNvSpPr/>
          <p:nvPr/>
        </p:nvSpPr>
        <p:spPr>
          <a:xfrm>
            <a:off x="1087526" y="2524678"/>
            <a:ext cx="4950346" cy="1015663"/>
          </a:xfrm>
          <a:prstGeom prst="rect">
            <a:avLst/>
          </a:prstGeom>
          <a:ln>
            <a:solidFill>
              <a:schemeClr val="accent1"/>
            </a:solidFill>
            <a:prstDash val="sysDot"/>
          </a:ln>
        </p:spPr>
        <p:txBody>
          <a:bodyPr wrap="square">
            <a:spAutoFit/>
          </a:bodyPr>
          <a:lstStyle/>
          <a:p>
            <a:pPr algn="just"/>
            <a:r>
              <a:rPr lang="es-MX" sz="2000" dirty="0"/>
              <a:t>Uso en forma segura y apropiada productos tecnológicos de mi entorno en el desarrollo de actividades cotidianas.</a:t>
            </a:r>
            <a:endParaRPr lang="en-US" sz="2000" dirty="0"/>
          </a:p>
        </p:txBody>
      </p:sp>
      <p:sp>
        <p:nvSpPr>
          <p:cNvPr id="2" name="Documento 1"/>
          <p:cNvSpPr/>
          <p:nvPr/>
        </p:nvSpPr>
        <p:spPr>
          <a:xfrm>
            <a:off x="3896401" y="384463"/>
            <a:ext cx="4494910" cy="1028496"/>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Tecnología e informática</a:t>
            </a:r>
            <a:endParaRPr lang="en-US" sz="2800" dirty="0"/>
          </a:p>
        </p:txBody>
      </p:sp>
      <p:sp>
        <p:nvSpPr>
          <p:cNvPr id="6" name="Rectángulo 5"/>
          <p:cNvSpPr/>
          <p:nvPr/>
        </p:nvSpPr>
        <p:spPr>
          <a:xfrm>
            <a:off x="6510211" y="2524678"/>
            <a:ext cx="5127608" cy="1015663"/>
          </a:xfrm>
          <a:prstGeom prst="rect">
            <a:avLst/>
          </a:prstGeom>
          <a:ln>
            <a:solidFill>
              <a:schemeClr val="accent1"/>
            </a:solidFill>
            <a:prstDash val="sysDot"/>
          </a:ln>
        </p:spPr>
        <p:txBody>
          <a:bodyPr wrap="square">
            <a:spAutoFit/>
          </a:bodyPr>
          <a:lstStyle/>
          <a:p>
            <a:pPr algn="just"/>
            <a:r>
              <a:rPr lang="es-MX" sz="2000" dirty="0"/>
              <a:t>Reconozco las implicaciones que los productos tecnológicos tienen sobre la vida de las personas y otras especies.</a:t>
            </a:r>
            <a:endParaRPr lang="en-US" sz="2000" dirty="0"/>
          </a:p>
        </p:txBody>
      </p:sp>
      <p:sp>
        <p:nvSpPr>
          <p:cNvPr id="22" name="Elipse 21"/>
          <p:cNvSpPr/>
          <p:nvPr/>
        </p:nvSpPr>
        <p:spPr>
          <a:xfrm>
            <a:off x="707093" y="2211962"/>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a:t>
            </a:r>
            <a:endParaRPr lang="en-US" dirty="0"/>
          </a:p>
        </p:txBody>
      </p:sp>
      <p:sp>
        <p:nvSpPr>
          <p:cNvPr id="23" name="Elipse 22"/>
          <p:cNvSpPr/>
          <p:nvPr/>
        </p:nvSpPr>
        <p:spPr>
          <a:xfrm>
            <a:off x="6143856" y="2211962"/>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a:t>
            </a:r>
            <a:endParaRPr lang="en-US" dirty="0"/>
          </a:p>
        </p:txBody>
      </p:sp>
      <p:sp>
        <p:nvSpPr>
          <p:cNvPr id="25" name="Rectángulo 24"/>
          <p:cNvSpPr/>
          <p:nvPr/>
        </p:nvSpPr>
        <p:spPr>
          <a:xfrm>
            <a:off x="3896401" y="4411062"/>
            <a:ext cx="5127608" cy="1015663"/>
          </a:xfrm>
          <a:prstGeom prst="rect">
            <a:avLst/>
          </a:prstGeom>
          <a:ln>
            <a:solidFill>
              <a:schemeClr val="accent1"/>
            </a:solidFill>
            <a:prstDash val="sysDot"/>
          </a:ln>
        </p:spPr>
        <p:txBody>
          <a:bodyPr wrap="square">
            <a:spAutoFit/>
          </a:bodyPr>
          <a:lstStyle/>
          <a:p>
            <a:pPr algn="just"/>
            <a:r>
              <a:rPr lang="es-MX" sz="2000" dirty="0"/>
              <a:t>Aprovecho las potencialidades de algunos productos tecnológicos en la realización de actividades en diversos contextos.</a:t>
            </a:r>
            <a:endParaRPr lang="en-US" sz="2000" dirty="0"/>
          </a:p>
        </p:txBody>
      </p:sp>
      <p:sp>
        <p:nvSpPr>
          <p:cNvPr id="26" name="Elipse 25"/>
          <p:cNvSpPr/>
          <p:nvPr/>
        </p:nvSpPr>
        <p:spPr>
          <a:xfrm>
            <a:off x="3451863" y="4219583"/>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a:t>
            </a:r>
            <a:endParaRPr lang="en-US" dirty="0"/>
          </a:p>
        </p:txBody>
      </p:sp>
    </p:spTree>
    <p:extLst>
      <p:ext uri="{BB962C8B-B14F-4D97-AF65-F5344CB8AC3E}">
        <p14:creationId xmlns:p14="http://schemas.microsoft.com/office/powerpoint/2010/main" val="60864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sp>
        <p:nvSpPr>
          <p:cNvPr id="8" name="Rectángulo 7"/>
          <p:cNvSpPr/>
          <p:nvPr/>
        </p:nvSpPr>
        <p:spPr>
          <a:xfrm>
            <a:off x="1032108" y="1724785"/>
            <a:ext cx="4950346" cy="1323439"/>
          </a:xfrm>
          <a:prstGeom prst="rect">
            <a:avLst/>
          </a:prstGeom>
          <a:ln>
            <a:solidFill>
              <a:schemeClr val="accent1"/>
            </a:solidFill>
            <a:prstDash val="sysDot"/>
          </a:ln>
        </p:spPr>
        <p:txBody>
          <a:bodyPr wrap="square">
            <a:spAutoFit/>
          </a:bodyPr>
          <a:lstStyle/>
          <a:p>
            <a:pPr algn="just"/>
            <a:r>
              <a:rPr lang="es-CO" sz="2000" dirty="0"/>
              <a:t>Describe y representa trayectorias y posiciones de objetos y personas para orientar a otros o a sí mismo en el espacio circundante.</a:t>
            </a:r>
            <a:endParaRPr lang="en-US" sz="2000" dirty="0"/>
          </a:p>
        </p:txBody>
      </p:sp>
      <p:sp>
        <p:nvSpPr>
          <p:cNvPr id="2" name="Documento 1"/>
          <p:cNvSpPr/>
          <p:nvPr/>
        </p:nvSpPr>
        <p:spPr>
          <a:xfrm>
            <a:off x="3910467" y="249243"/>
            <a:ext cx="4494910" cy="1028496"/>
          </a:xfrm>
          <a:prstGeom prst="flowChartDocumen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Matemáticas</a:t>
            </a:r>
            <a:endParaRPr lang="en-US" sz="2800" dirty="0"/>
          </a:p>
        </p:txBody>
      </p:sp>
      <p:sp>
        <p:nvSpPr>
          <p:cNvPr id="4" name="Rectángulo 3"/>
          <p:cNvSpPr/>
          <p:nvPr/>
        </p:nvSpPr>
        <p:spPr>
          <a:xfrm>
            <a:off x="3685359" y="4123632"/>
            <a:ext cx="4838245" cy="1323439"/>
          </a:xfrm>
          <a:prstGeom prst="rect">
            <a:avLst/>
          </a:prstGeom>
          <a:ln>
            <a:solidFill>
              <a:schemeClr val="accent1"/>
            </a:solidFill>
            <a:prstDash val="sysDot"/>
          </a:ln>
        </p:spPr>
        <p:txBody>
          <a:bodyPr wrap="square">
            <a:spAutoFit/>
          </a:bodyPr>
          <a:lstStyle/>
          <a:p>
            <a:pPr algn="just"/>
            <a:r>
              <a:rPr lang="es-CO" sz="2000" dirty="0"/>
              <a:t>Resuelve y propone situaciones en las que es necesario describir y localizar la posición y la trayectoria de un objeto con referencia al plano cartesiano.</a:t>
            </a:r>
            <a:r>
              <a:rPr lang="es-MX" sz="2000" dirty="0"/>
              <a:t> </a:t>
            </a:r>
            <a:endParaRPr lang="en-US" sz="2000" dirty="0"/>
          </a:p>
        </p:txBody>
      </p:sp>
      <p:sp>
        <p:nvSpPr>
          <p:cNvPr id="6" name="Rectángulo 5"/>
          <p:cNvSpPr/>
          <p:nvPr/>
        </p:nvSpPr>
        <p:spPr>
          <a:xfrm>
            <a:off x="6454793" y="1724785"/>
            <a:ext cx="5127608" cy="1938992"/>
          </a:xfrm>
          <a:prstGeom prst="rect">
            <a:avLst/>
          </a:prstGeom>
          <a:ln>
            <a:solidFill>
              <a:schemeClr val="accent1"/>
            </a:solidFill>
            <a:prstDash val="sysDot"/>
          </a:ln>
        </p:spPr>
        <p:txBody>
          <a:bodyPr wrap="square">
            <a:spAutoFit/>
          </a:bodyPr>
          <a:lstStyle/>
          <a:p>
            <a:pPr algn="just"/>
            <a:r>
              <a:rPr lang="es-CO" sz="2000" dirty="0"/>
              <a:t>Plantea y resuelve preguntas sobre la posibilidad de ocurrencia de situaciones aleatorias cotidianas y cuantifica la posibilidad de ocurrencia de eventos simples en una escala cualitativa (mayor, menor e igual).</a:t>
            </a:r>
            <a:endParaRPr lang="en-US" sz="2000" dirty="0"/>
          </a:p>
        </p:txBody>
      </p:sp>
      <p:sp>
        <p:nvSpPr>
          <p:cNvPr id="22" name="Elipse 21"/>
          <p:cNvSpPr/>
          <p:nvPr/>
        </p:nvSpPr>
        <p:spPr>
          <a:xfrm>
            <a:off x="651675" y="1412069"/>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a:t>
            </a:r>
            <a:endParaRPr lang="en-US" dirty="0"/>
          </a:p>
        </p:txBody>
      </p:sp>
      <p:sp>
        <p:nvSpPr>
          <p:cNvPr id="23" name="Elipse 22"/>
          <p:cNvSpPr/>
          <p:nvPr/>
        </p:nvSpPr>
        <p:spPr>
          <a:xfrm>
            <a:off x="6088438" y="1412069"/>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a:t>
            </a:r>
            <a:endParaRPr lang="en-US" dirty="0"/>
          </a:p>
        </p:txBody>
      </p:sp>
      <p:sp>
        <p:nvSpPr>
          <p:cNvPr id="24" name="Elipse 23"/>
          <p:cNvSpPr/>
          <p:nvPr/>
        </p:nvSpPr>
        <p:spPr>
          <a:xfrm>
            <a:off x="3223270" y="3932153"/>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a:t>
            </a:r>
            <a:endParaRPr lang="en-US" dirty="0"/>
          </a:p>
        </p:txBody>
      </p:sp>
    </p:spTree>
    <p:extLst>
      <p:ext uri="{BB962C8B-B14F-4D97-AF65-F5344CB8AC3E}">
        <p14:creationId xmlns:p14="http://schemas.microsoft.com/office/powerpoint/2010/main" val="360956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
          <p:cNvPicPr preferRelativeResize="0"/>
          <p:nvPr/>
        </p:nvPicPr>
        <p:blipFill rotWithShape="1">
          <a:blip r:embed="rId4">
            <a:alphaModFix/>
          </a:blip>
          <a:srcRect/>
          <a:stretch/>
        </p:blipFill>
        <p:spPr>
          <a:xfrm>
            <a:off x="10450513" y="275432"/>
            <a:ext cx="1407735" cy="526256"/>
          </a:xfrm>
          <a:prstGeom prst="rect">
            <a:avLst/>
          </a:prstGeom>
          <a:noFill/>
          <a:ln>
            <a:noFill/>
          </a:ln>
        </p:spPr>
      </p:pic>
      <p:sp>
        <p:nvSpPr>
          <p:cNvPr id="162" name="Google Shape;162;p2"/>
          <p:cNvSpPr txBox="1"/>
          <p:nvPr/>
        </p:nvSpPr>
        <p:spPr>
          <a:xfrm>
            <a:off x="5751799" y="1742730"/>
            <a:ext cx="5811843" cy="305640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53206D"/>
              </a:buClr>
              <a:buSzPts val="3200"/>
              <a:buFont typeface="Verdana"/>
              <a:buNone/>
              <a:tabLst/>
              <a:defRPr/>
            </a:pPr>
            <a:r>
              <a:rPr kumimoji="0" lang="es-CO" sz="4000" b="1" i="0" u="none" strike="noStrike" kern="0" cap="none" spc="0" normalizeH="0" baseline="0" noProof="0" dirty="0">
                <a:ln>
                  <a:noFill/>
                </a:ln>
                <a:solidFill>
                  <a:srgbClr val="53206D"/>
                </a:solidFill>
                <a:effectLst/>
                <a:uLnTx/>
                <a:uFillTx/>
                <a:latin typeface="Verdana"/>
                <a:ea typeface="Verdana"/>
                <a:cs typeface="Verdana"/>
                <a:sym typeface="Verdana"/>
              </a:rPr>
              <a:t>Línea </a:t>
            </a:r>
          </a:p>
          <a:p>
            <a:pPr marL="0" marR="0" lvl="0" indent="0" algn="ctr" defTabSz="914400" rtl="0" eaLnBrk="1" fontAlgn="auto" latinLnBrk="0" hangingPunct="1">
              <a:lnSpc>
                <a:spcPct val="90000"/>
              </a:lnSpc>
              <a:spcBef>
                <a:spcPts val="0"/>
              </a:spcBef>
              <a:spcAft>
                <a:spcPts val="0"/>
              </a:spcAft>
              <a:buClr>
                <a:srgbClr val="53206D"/>
              </a:buClr>
              <a:buSzPts val="3200"/>
              <a:buFont typeface="Verdana"/>
              <a:buNone/>
              <a:tabLst/>
              <a:defRPr/>
            </a:pPr>
            <a:r>
              <a:rPr kumimoji="0" lang="es-CO" sz="4000" b="1" i="0" u="none" strike="noStrike" kern="0" cap="none" spc="0" normalizeH="0" baseline="0" noProof="0" dirty="0">
                <a:ln>
                  <a:noFill/>
                </a:ln>
                <a:solidFill>
                  <a:srgbClr val="53206D"/>
                </a:solidFill>
                <a:effectLst/>
                <a:uLnTx/>
                <a:uFillTx/>
                <a:latin typeface="Verdana"/>
                <a:ea typeface="Verdana"/>
                <a:cs typeface="Verdana"/>
                <a:sym typeface="Verdana"/>
              </a:rPr>
              <a:t>Pensamiento y </a:t>
            </a:r>
            <a:r>
              <a:rPr kumimoji="0" lang="es-CO" sz="4000" b="1" i="0" u="none" strike="noStrike" kern="0" cap="none" spc="0" normalizeH="0" baseline="0" noProof="0" dirty="0" smtClean="0">
                <a:ln>
                  <a:noFill/>
                </a:ln>
                <a:solidFill>
                  <a:srgbClr val="53206D"/>
                </a:solidFill>
                <a:effectLst/>
                <a:uLnTx/>
                <a:uFillTx/>
                <a:latin typeface="Verdana"/>
                <a:ea typeface="Verdana"/>
                <a:cs typeface="Verdana"/>
                <a:sym typeface="Verdana"/>
              </a:rPr>
              <a:t>Comunicación:</a:t>
            </a:r>
          </a:p>
          <a:p>
            <a:pPr marL="0" marR="0" lvl="0" indent="0" algn="ctr" defTabSz="914400" rtl="0" eaLnBrk="1" fontAlgn="auto" latinLnBrk="0" hangingPunct="1">
              <a:lnSpc>
                <a:spcPct val="90000"/>
              </a:lnSpc>
              <a:spcBef>
                <a:spcPts val="0"/>
              </a:spcBef>
              <a:spcAft>
                <a:spcPts val="0"/>
              </a:spcAft>
              <a:buClr>
                <a:srgbClr val="53206D"/>
              </a:buClr>
              <a:buSzPts val="3200"/>
              <a:buFont typeface="Verdana"/>
              <a:buNone/>
              <a:tabLst/>
              <a:defRPr/>
            </a:pPr>
            <a:r>
              <a:rPr lang="es-CO" sz="4000" b="1" dirty="0" smtClean="0">
                <a:solidFill>
                  <a:srgbClr val="53206D"/>
                </a:solidFill>
                <a:latin typeface="Verdana"/>
                <a:ea typeface="Verdana"/>
                <a:sym typeface="Verdana"/>
              </a:rPr>
              <a:t>Una propuesta de transversalización</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sp>
        <p:nvSpPr>
          <p:cNvPr id="8" name="Rectángulo 7"/>
          <p:cNvSpPr/>
          <p:nvPr/>
        </p:nvSpPr>
        <p:spPr>
          <a:xfrm>
            <a:off x="1032108" y="2001375"/>
            <a:ext cx="4950346" cy="1015663"/>
          </a:xfrm>
          <a:prstGeom prst="rect">
            <a:avLst/>
          </a:prstGeom>
          <a:ln>
            <a:solidFill>
              <a:schemeClr val="accent1"/>
            </a:solidFill>
            <a:prstDash val="sysDot"/>
          </a:ln>
        </p:spPr>
        <p:txBody>
          <a:bodyPr wrap="square">
            <a:spAutoFit/>
          </a:bodyPr>
          <a:lstStyle/>
          <a:p>
            <a:pPr algn="just"/>
            <a:r>
              <a:rPr lang="es-CO" sz="2000" dirty="0">
                <a:latin typeface="Arial" panose="020B0604020202020204" pitchFamily="34" charset="0"/>
                <a:ea typeface="Calibri" panose="020F0502020204030204" pitchFamily="34" charset="0"/>
              </a:rPr>
              <a:t>Reconoce la diversidad de las formas de vida que existen a su alrededor. </a:t>
            </a:r>
            <a:endParaRPr lang="en-US" sz="2000" dirty="0"/>
          </a:p>
          <a:p>
            <a:pPr algn="just"/>
            <a:r>
              <a:rPr lang="es-CO" sz="2000" dirty="0"/>
              <a:t>.</a:t>
            </a:r>
            <a:endParaRPr lang="en-US" sz="2000" dirty="0"/>
          </a:p>
        </p:txBody>
      </p:sp>
      <p:sp>
        <p:nvSpPr>
          <p:cNvPr id="2" name="Documento 1"/>
          <p:cNvSpPr/>
          <p:nvPr/>
        </p:nvSpPr>
        <p:spPr>
          <a:xfrm>
            <a:off x="4516899" y="355862"/>
            <a:ext cx="3251486" cy="1028496"/>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Ética</a:t>
            </a:r>
            <a:endParaRPr lang="en-US" sz="2800" dirty="0"/>
          </a:p>
        </p:txBody>
      </p:sp>
      <p:sp>
        <p:nvSpPr>
          <p:cNvPr id="4" name="Rectángulo 3"/>
          <p:cNvSpPr/>
          <p:nvPr/>
        </p:nvSpPr>
        <p:spPr>
          <a:xfrm>
            <a:off x="1032108" y="3550222"/>
            <a:ext cx="4838245" cy="1015663"/>
          </a:xfrm>
          <a:prstGeom prst="rect">
            <a:avLst/>
          </a:prstGeom>
          <a:ln>
            <a:solidFill>
              <a:schemeClr val="accent1"/>
            </a:solidFill>
            <a:prstDash val="sysDot"/>
          </a:ln>
        </p:spPr>
        <p:txBody>
          <a:bodyPr wrap="square">
            <a:spAutoFit/>
          </a:bodyPr>
          <a:lstStyle/>
          <a:p>
            <a:pPr algn="just"/>
            <a:r>
              <a:rPr lang="es-CO" sz="2000" dirty="0"/>
              <a:t>Identifica los elementos ambientales y del entorno cercano que dan unidad e identidad.</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6510211" y="2044338"/>
            <a:ext cx="5127608" cy="1015663"/>
          </a:xfrm>
          <a:prstGeom prst="rect">
            <a:avLst/>
          </a:prstGeom>
          <a:ln>
            <a:solidFill>
              <a:schemeClr val="accent1"/>
            </a:solidFill>
            <a:prstDash val="sysDot"/>
          </a:ln>
        </p:spPr>
        <p:txBody>
          <a:bodyPr wrap="square">
            <a:spAutoFit/>
          </a:bodyPr>
          <a:lstStyle/>
          <a:p>
            <a:pPr algn="just"/>
            <a:r>
              <a:rPr lang="es-CO" sz="2000" dirty="0">
                <a:latin typeface="Arial" panose="020B0604020202020204" pitchFamily="34" charset="0"/>
                <a:ea typeface="Calibri" panose="020F0502020204030204" pitchFamily="34" charset="0"/>
                <a:cs typeface="Times New Roman" panose="02020603050405020304" pitchFamily="18" charset="0"/>
              </a:rPr>
              <a:t>Reconoce y toma conciencia de su individualidad y de las relaciones con los otros.</a:t>
            </a:r>
            <a:endParaRPr lang="en-US" sz="2000" dirty="0"/>
          </a:p>
        </p:txBody>
      </p:sp>
      <p:sp>
        <p:nvSpPr>
          <p:cNvPr id="22" name="Elipse 21"/>
          <p:cNvSpPr/>
          <p:nvPr/>
        </p:nvSpPr>
        <p:spPr>
          <a:xfrm>
            <a:off x="647465" y="1700179"/>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a:t>
            </a:r>
            <a:endParaRPr lang="en-US" dirty="0"/>
          </a:p>
        </p:txBody>
      </p:sp>
      <p:sp>
        <p:nvSpPr>
          <p:cNvPr id="23" name="Elipse 22"/>
          <p:cNvSpPr/>
          <p:nvPr/>
        </p:nvSpPr>
        <p:spPr>
          <a:xfrm>
            <a:off x="6142642" y="1773577"/>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a:t>
            </a:r>
            <a:endParaRPr lang="en-US" dirty="0"/>
          </a:p>
        </p:txBody>
      </p:sp>
      <p:sp>
        <p:nvSpPr>
          <p:cNvPr id="24" name="Elipse 23"/>
          <p:cNvSpPr/>
          <p:nvPr/>
        </p:nvSpPr>
        <p:spPr>
          <a:xfrm>
            <a:off x="609622" y="3344580"/>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a:t>
            </a:r>
            <a:endParaRPr lang="en-US" dirty="0"/>
          </a:p>
        </p:txBody>
      </p:sp>
      <p:sp>
        <p:nvSpPr>
          <p:cNvPr id="27" name="Rectángulo 26"/>
          <p:cNvSpPr/>
          <p:nvPr/>
        </p:nvSpPr>
        <p:spPr>
          <a:xfrm>
            <a:off x="6510211" y="3582746"/>
            <a:ext cx="4838245" cy="1323439"/>
          </a:xfrm>
          <a:prstGeom prst="rect">
            <a:avLst/>
          </a:prstGeom>
          <a:ln>
            <a:solidFill>
              <a:schemeClr val="accent1"/>
            </a:solidFill>
            <a:prstDash val="sysDot"/>
          </a:ln>
        </p:spPr>
        <p:txBody>
          <a:bodyPr wrap="square">
            <a:spAutoFit/>
          </a:bodyPr>
          <a:lstStyle/>
          <a:p>
            <a:pPr algn="just"/>
            <a:r>
              <a:rPr lang="es-CO" sz="2000" dirty="0">
                <a:latin typeface="Arial" panose="020B0604020202020204" pitchFamily="34" charset="0"/>
                <a:ea typeface="Calibri" panose="020F0502020204030204" pitchFamily="34" charset="0"/>
              </a:rPr>
              <a:t>Identifica diferencias y semejanzas con los otros, los aspectos físicos, las costumbres, los gustos y las ideas que hay entre las demás personas</a:t>
            </a:r>
            <a:r>
              <a:rPr lang="es-CO" sz="2000" dirty="0"/>
              <a:t>.</a:t>
            </a:r>
            <a:r>
              <a:rPr lang="es-MX" sz="2000" dirty="0"/>
              <a:t> </a:t>
            </a:r>
            <a:endParaRPr lang="en-US" sz="2000" dirty="0"/>
          </a:p>
        </p:txBody>
      </p:sp>
      <p:sp>
        <p:nvSpPr>
          <p:cNvPr id="28" name="Elipse 27"/>
          <p:cNvSpPr/>
          <p:nvPr/>
        </p:nvSpPr>
        <p:spPr>
          <a:xfrm>
            <a:off x="11069797" y="3344580"/>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4</a:t>
            </a:r>
            <a:endParaRPr lang="en-US" dirty="0"/>
          </a:p>
        </p:txBody>
      </p:sp>
      <p:sp>
        <p:nvSpPr>
          <p:cNvPr id="29" name="Rectángulo 28"/>
          <p:cNvSpPr/>
          <p:nvPr/>
        </p:nvSpPr>
        <p:spPr>
          <a:xfrm>
            <a:off x="3669315" y="5132325"/>
            <a:ext cx="4838245" cy="1323439"/>
          </a:xfrm>
          <a:prstGeom prst="rect">
            <a:avLst/>
          </a:prstGeom>
          <a:ln>
            <a:solidFill>
              <a:schemeClr val="accent1"/>
            </a:solidFill>
            <a:prstDash val="sysDot"/>
          </a:ln>
        </p:spPr>
        <p:txBody>
          <a:bodyPr wrap="square">
            <a:spAutoFit/>
          </a:bodyPr>
          <a:lstStyle/>
          <a:p>
            <a:pPr algn="just"/>
            <a:r>
              <a:rPr lang="es-CO" sz="2000" dirty="0">
                <a:latin typeface="Arial" panose="020B0604020202020204" pitchFamily="34" charset="0"/>
                <a:ea typeface="Calibri" panose="020F0502020204030204" pitchFamily="34" charset="0"/>
                <a:cs typeface="Times New Roman" panose="02020603050405020304" pitchFamily="18" charset="0"/>
              </a:rPr>
              <a:t>Conoce el valor del ser, a partir de su individualidad y de las relaciones con los otros miembros de mi familia y la sociedad.</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Elipse 29"/>
          <p:cNvSpPr/>
          <p:nvPr/>
        </p:nvSpPr>
        <p:spPr>
          <a:xfrm>
            <a:off x="3342445" y="4823232"/>
            <a:ext cx="568022" cy="382957"/>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5</a:t>
            </a:r>
            <a:endParaRPr lang="en-US" dirty="0"/>
          </a:p>
        </p:txBody>
      </p:sp>
    </p:spTree>
    <p:extLst>
      <p:ext uri="{BB962C8B-B14F-4D97-AF65-F5344CB8AC3E}">
        <p14:creationId xmlns:p14="http://schemas.microsoft.com/office/powerpoint/2010/main" val="359490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
          <p:cNvPicPr preferRelativeResize="0"/>
          <p:nvPr/>
        </p:nvPicPr>
        <p:blipFill rotWithShape="1">
          <a:blip r:embed="rId4">
            <a:alphaModFix/>
          </a:blip>
          <a:srcRect/>
          <a:stretch/>
        </p:blipFill>
        <p:spPr>
          <a:xfrm>
            <a:off x="10450513" y="275432"/>
            <a:ext cx="1407735" cy="526256"/>
          </a:xfrm>
          <a:prstGeom prst="rect">
            <a:avLst/>
          </a:prstGeom>
          <a:noFill/>
          <a:ln>
            <a:noFill/>
          </a:ln>
        </p:spPr>
      </p:pic>
      <p:sp>
        <p:nvSpPr>
          <p:cNvPr id="162" name="Google Shape;162;p2"/>
          <p:cNvSpPr txBox="1"/>
          <p:nvPr/>
        </p:nvSpPr>
        <p:spPr>
          <a:xfrm>
            <a:off x="300037" y="5072895"/>
            <a:ext cx="5457825" cy="107721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rgbClr val="53206D"/>
              </a:buClr>
              <a:buSzPts val="3200"/>
              <a:buFont typeface="Verdana"/>
              <a:buNone/>
            </a:pPr>
            <a:r>
              <a:rPr lang="es-CO" sz="2400" b="1" i="0" u="none" strike="noStrike" cap="none" dirty="0">
                <a:solidFill>
                  <a:schemeClr val="tx2"/>
                </a:solidFill>
                <a:latin typeface="Verdana"/>
                <a:ea typeface="Verdana"/>
                <a:cs typeface="Verdana"/>
                <a:sym typeface="Verdana"/>
              </a:rPr>
              <a:t>Línea </a:t>
            </a:r>
          </a:p>
          <a:p>
            <a:pPr marL="0" marR="0" lvl="0" indent="0" algn="ctr" rtl="0">
              <a:lnSpc>
                <a:spcPct val="90000"/>
              </a:lnSpc>
              <a:spcBef>
                <a:spcPts val="0"/>
              </a:spcBef>
              <a:spcAft>
                <a:spcPts val="0"/>
              </a:spcAft>
              <a:buClr>
                <a:srgbClr val="53206D"/>
              </a:buClr>
              <a:buSzPts val="3200"/>
              <a:buFont typeface="Verdana"/>
              <a:buNone/>
            </a:pPr>
            <a:r>
              <a:rPr lang="es-CO" sz="2400" b="1" dirty="0">
                <a:solidFill>
                  <a:schemeClr val="tx2"/>
                </a:solidFill>
                <a:latin typeface="Verdana"/>
                <a:ea typeface="Verdana"/>
                <a:cs typeface="Verdana"/>
                <a:sym typeface="Verdana"/>
              </a:rPr>
              <a:t>P</a:t>
            </a:r>
            <a:r>
              <a:rPr lang="es-CO" sz="2400" b="1" i="0" u="none" strike="noStrike" cap="none" dirty="0">
                <a:solidFill>
                  <a:schemeClr val="tx2"/>
                </a:solidFill>
                <a:latin typeface="Verdana"/>
                <a:ea typeface="Verdana"/>
                <a:cs typeface="Verdana"/>
                <a:sym typeface="Verdana"/>
              </a:rPr>
              <a:t>ensamiento y Comunicación</a:t>
            </a:r>
          </a:p>
          <a:p>
            <a:pPr marL="0" marR="0" lvl="0" indent="0" algn="ctr" rtl="0">
              <a:lnSpc>
                <a:spcPct val="90000"/>
              </a:lnSpc>
              <a:spcBef>
                <a:spcPts val="0"/>
              </a:spcBef>
              <a:spcAft>
                <a:spcPts val="0"/>
              </a:spcAft>
              <a:buClr>
                <a:srgbClr val="53206D"/>
              </a:buClr>
              <a:buSzPts val="3200"/>
              <a:buFont typeface="Verdana"/>
              <a:buNone/>
            </a:pPr>
            <a:endParaRPr lang="es-CO" sz="2400" b="1" dirty="0">
              <a:solidFill>
                <a:schemeClr val="tx2"/>
              </a:solidFill>
              <a:latin typeface="Verdana"/>
              <a:ea typeface="Verdana"/>
              <a:cs typeface="Verdana"/>
              <a:sym typeface="Verdana"/>
            </a:endParaRPr>
          </a:p>
          <a:p>
            <a:pPr marL="0" marR="0" lvl="0" indent="0" algn="ctr" rtl="0">
              <a:lnSpc>
                <a:spcPct val="90000"/>
              </a:lnSpc>
              <a:spcBef>
                <a:spcPts val="0"/>
              </a:spcBef>
              <a:spcAft>
                <a:spcPts val="0"/>
              </a:spcAft>
              <a:buClr>
                <a:srgbClr val="53206D"/>
              </a:buClr>
              <a:buSzPts val="3200"/>
              <a:buFont typeface="Verdana"/>
              <a:buNone/>
            </a:pPr>
            <a:r>
              <a:rPr lang="es-CO" sz="2400" b="1" i="0" u="none" strike="noStrike" cap="none" dirty="0">
                <a:solidFill>
                  <a:schemeClr val="tx2"/>
                </a:solidFill>
                <a:latin typeface="Verdana"/>
                <a:ea typeface="Verdana"/>
                <a:cs typeface="Verdana"/>
                <a:sym typeface="Verdana"/>
              </a:rPr>
              <a:t>Módulo I</a:t>
            </a:r>
            <a:endParaRPr sz="2400" b="0" i="0" u="none" strike="noStrike" cap="none" dirty="0">
              <a:solidFill>
                <a:schemeClr val="tx2"/>
              </a:solidFill>
              <a:latin typeface="Arial"/>
              <a:ea typeface="Arial"/>
              <a:cs typeface="Arial"/>
              <a:sym typeface="Arial"/>
            </a:endParaRPr>
          </a:p>
        </p:txBody>
      </p:sp>
      <p:sp>
        <p:nvSpPr>
          <p:cNvPr id="3" name="CuadroTexto 2">
            <a:extLst>
              <a:ext uri="{FF2B5EF4-FFF2-40B4-BE49-F238E27FC236}">
                <a16:creationId xmlns:a16="http://schemas.microsoft.com/office/drawing/2014/main" id="{19EC5E3B-7E31-B61E-4CD6-311DF13C3B60}"/>
              </a:ext>
            </a:extLst>
          </p:cNvPr>
          <p:cNvSpPr txBox="1"/>
          <p:nvPr/>
        </p:nvSpPr>
        <p:spPr>
          <a:xfrm>
            <a:off x="5155243" y="3043186"/>
            <a:ext cx="7036757" cy="584775"/>
          </a:xfrm>
          <a:prstGeom prst="rect">
            <a:avLst/>
          </a:prstGeom>
          <a:noFill/>
        </p:spPr>
        <p:txBody>
          <a:bodyPr wrap="square" rtlCol="0">
            <a:spAutoFit/>
          </a:bodyPr>
          <a:lstStyle/>
          <a:p>
            <a:pPr algn="ctr"/>
            <a:r>
              <a:rPr lang="es-ES_tradnl" sz="3200" b="1" dirty="0">
                <a:solidFill>
                  <a:schemeClr val="tx1"/>
                </a:solidFill>
              </a:rPr>
              <a:t>Matriz integradora de aprendizajes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graphicFrame>
        <p:nvGraphicFramePr>
          <p:cNvPr id="11" name="Diagrama 10"/>
          <p:cNvGraphicFramePr/>
          <p:nvPr>
            <p:extLst>
              <p:ext uri="{D42A27DB-BD31-4B8C-83A1-F6EECF244321}">
                <p14:modId xmlns:p14="http://schemas.microsoft.com/office/powerpoint/2010/main" val="1520760608"/>
              </p:ext>
            </p:extLst>
          </p:nvPr>
        </p:nvGraphicFramePr>
        <p:xfrm>
          <a:off x="1696029" y="627726"/>
          <a:ext cx="9102437" cy="5565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7" name="Elipse 46"/>
          <p:cNvSpPr/>
          <p:nvPr/>
        </p:nvSpPr>
        <p:spPr>
          <a:xfrm>
            <a:off x="4875789" y="2479965"/>
            <a:ext cx="2979740" cy="16501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000" dirty="0"/>
              <a:t>APRENDZAJES INTEGRADOS</a:t>
            </a:r>
            <a:endParaRPr lang="en-US" sz="2000" dirty="0"/>
          </a:p>
        </p:txBody>
      </p:sp>
    </p:spTree>
    <p:extLst>
      <p:ext uri="{BB962C8B-B14F-4D97-AF65-F5344CB8AC3E}">
        <p14:creationId xmlns:p14="http://schemas.microsoft.com/office/powerpoint/2010/main" val="157552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a:extLst>
            <a:ext uri="{FF2B5EF4-FFF2-40B4-BE49-F238E27FC236}">
              <a16:creationId xmlns:a16="http://schemas.microsoft.com/office/drawing/2014/main" id="{85EA8760-1C65-45D3-CC62-0ED84E3CF38C}"/>
            </a:ext>
          </a:extLst>
        </p:cNvPr>
        <p:cNvGrpSpPr/>
        <p:nvPr/>
      </p:nvGrpSpPr>
      <p:grpSpPr>
        <a:xfrm>
          <a:off x="0" y="0"/>
          <a:ext cx="0" cy="0"/>
          <a:chOff x="0" y="0"/>
          <a:chExt cx="0" cy="0"/>
        </a:xfrm>
      </p:grpSpPr>
      <p:pic>
        <p:nvPicPr>
          <p:cNvPr id="161" name="Google Shape;161;p2">
            <a:extLst>
              <a:ext uri="{FF2B5EF4-FFF2-40B4-BE49-F238E27FC236}">
                <a16:creationId xmlns:a16="http://schemas.microsoft.com/office/drawing/2014/main" id="{F7594320-A9F4-1A40-9FF4-DE46024F806D}"/>
              </a:ext>
            </a:extLst>
          </p:cNvPr>
          <p:cNvPicPr preferRelativeResize="0"/>
          <p:nvPr/>
        </p:nvPicPr>
        <p:blipFill rotWithShape="1">
          <a:blip r:embed="rId4">
            <a:alphaModFix/>
          </a:blip>
          <a:srcRect/>
          <a:stretch/>
        </p:blipFill>
        <p:spPr>
          <a:xfrm>
            <a:off x="10450513" y="275432"/>
            <a:ext cx="1407735" cy="526256"/>
          </a:xfrm>
          <a:prstGeom prst="rect">
            <a:avLst/>
          </a:prstGeom>
          <a:noFill/>
          <a:ln>
            <a:noFill/>
          </a:ln>
        </p:spPr>
      </p:pic>
      <p:sp>
        <p:nvSpPr>
          <p:cNvPr id="162" name="Google Shape;162;p2">
            <a:extLst>
              <a:ext uri="{FF2B5EF4-FFF2-40B4-BE49-F238E27FC236}">
                <a16:creationId xmlns:a16="http://schemas.microsoft.com/office/drawing/2014/main" id="{6EFDB84E-37AA-5F65-32A2-E886D6E08A22}"/>
              </a:ext>
            </a:extLst>
          </p:cNvPr>
          <p:cNvSpPr txBox="1"/>
          <p:nvPr/>
        </p:nvSpPr>
        <p:spPr>
          <a:xfrm>
            <a:off x="300037" y="5072895"/>
            <a:ext cx="5457825" cy="107721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rgbClr val="53206D"/>
              </a:buClr>
              <a:buSzPts val="3200"/>
              <a:buFont typeface="Verdana"/>
              <a:buNone/>
            </a:pPr>
            <a:r>
              <a:rPr lang="es-CO" sz="2400" b="1" i="0" u="none" strike="noStrike" cap="none" dirty="0">
                <a:solidFill>
                  <a:schemeClr val="tx2"/>
                </a:solidFill>
                <a:latin typeface="Verdana"/>
                <a:ea typeface="Verdana"/>
                <a:cs typeface="Verdana"/>
                <a:sym typeface="Verdana"/>
              </a:rPr>
              <a:t>Línea </a:t>
            </a:r>
          </a:p>
          <a:p>
            <a:pPr marL="0" marR="0" lvl="0" indent="0" algn="ctr" rtl="0">
              <a:lnSpc>
                <a:spcPct val="90000"/>
              </a:lnSpc>
              <a:spcBef>
                <a:spcPts val="0"/>
              </a:spcBef>
              <a:spcAft>
                <a:spcPts val="0"/>
              </a:spcAft>
              <a:buClr>
                <a:srgbClr val="53206D"/>
              </a:buClr>
              <a:buSzPts val="3200"/>
              <a:buFont typeface="Verdana"/>
              <a:buNone/>
            </a:pPr>
            <a:r>
              <a:rPr lang="es-CO" sz="2400" b="1" dirty="0">
                <a:solidFill>
                  <a:schemeClr val="tx2"/>
                </a:solidFill>
                <a:latin typeface="Verdana"/>
                <a:ea typeface="Verdana"/>
                <a:cs typeface="Verdana"/>
                <a:sym typeface="Verdana"/>
              </a:rPr>
              <a:t>P</a:t>
            </a:r>
            <a:r>
              <a:rPr lang="es-CO" sz="2400" b="1" i="0" u="none" strike="noStrike" cap="none" dirty="0">
                <a:solidFill>
                  <a:schemeClr val="tx2"/>
                </a:solidFill>
                <a:latin typeface="Verdana"/>
                <a:ea typeface="Verdana"/>
                <a:cs typeface="Verdana"/>
                <a:sym typeface="Verdana"/>
              </a:rPr>
              <a:t>ensamiento y Comunicación</a:t>
            </a:r>
          </a:p>
          <a:p>
            <a:pPr marL="0" marR="0" lvl="0" indent="0" algn="ctr" rtl="0">
              <a:lnSpc>
                <a:spcPct val="90000"/>
              </a:lnSpc>
              <a:spcBef>
                <a:spcPts val="0"/>
              </a:spcBef>
              <a:spcAft>
                <a:spcPts val="0"/>
              </a:spcAft>
              <a:buClr>
                <a:srgbClr val="53206D"/>
              </a:buClr>
              <a:buSzPts val="3200"/>
              <a:buFont typeface="Verdana"/>
              <a:buNone/>
            </a:pPr>
            <a:endParaRPr lang="es-CO" sz="2400" b="1" dirty="0">
              <a:solidFill>
                <a:schemeClr val="tx2"/>
              </a:solidFill>
              <a:latin typeface="Verdana"/>
              <a:ea typeface="Verdana"/>
              <a:cs typeface="Verdana"/>
              <a:sym typeface="Verdana"/>
            </a:endParaRPr>
          </a:p>
          <a:p>
            <a:pPr marL="0" marR="0" lvl="0" indent="0" algn="ctr" rtl="0">
              <a:lnSpc>
                <a:spcPct val="90000"/>
              </a:lnSpc>
              <a:spcBef>
                <a:spcPts val="0"/>
              </a:spcBef>
              <a:spcAft>
                <a:spcPts val="0"/>
              </a:spcAft>
              <a:buClr>
                <a:srgbClr val="53206D"/>
              </a:buClr>
              <a:buSzPts val="3200"/>
              <a:buFont typeface="Verdana"/>
              <a:buNone/>
            </a:pPr>
            <a:r>
              <a:rPr lang="es-CO" sz="2400" b="1" i="0" u="none" strike="noStrike" cap="none" dirty="0">
                <a:solidFill>
                  <a:schemeClr val="tx2"/>
                </a:solidFill>
                <a:latin typeface="Verdana"/>
                <a:ea typeface="Verdana"/>
                <a:cs typeface="Verdana"/>
                <a:sym typeface="Verdana"/>
              </a:rPr>
              <a:t>Módulo I</a:t>
            </a:r>
            <a:endParaRPr sz="2400" b="0" i="0" u="none" strike="noStrike" cap="none" dirty="0">
              <a:solidFill>
                <a:schemeClr val="tx2"/>
              </a:solidFill>
              <a:latin typeface="Arial"/>
              <a:ea typeface="Arial"/>
              <a:cs typeface="Arial"/>
              <a:sym typeface="Arial"/>
            </a:endParaRPr>
          </a:p>
        </p:txBody>
      </p:sp>
      <p:sp>
        <p:nvSpPr>
          <p:cNvPr id="3" name="CuadroTexto 2">
            <a:extLst>
              <a:ext uri="{FF2B5EF4-FFF2-40B4-BE49-F238E27FC236}">
                <a16:creationId xmlns:a16="http://schemas.microsoft.com/office/drawing/2014/main" id="{25706342-C644-F404-E679-959A2FA0F06F}"/>
              </a:ext>
            </a:extLst>
          </p:cNvPr>
          <p:cNvSpPr txBox="1"/>
          <p:nvPr/>
        </p:nvSpPr>
        <p:spPr>
          <a:xfrm>
            <a:off x="5155243" y="3043186"/>
            <a:ext cx="7036757" cy="584775"/>
          </a:xfrm>
          <a:prstGeom prst="rect">
            <a:avLst/>
          </a:prstGeom>
          <a:noFill/>
        </p:spPr>
        <p:txBody>
          <a:bodyPr wrap="square" rtlCol="0">
            <a:spAutoFit/>
          </a:bodyPr>
          <a:lstStyle/>
          <a:p>
            <a:pPr algn="ctr"/>
            <a:r>
              <a:rPr lang="es-ES_tradnl" sz="3200" b="1" dirty="0">
                <a:solidFill>
                  <a:schemeClr val="tx1"/>
                </a:solidFill>
              </a:rPr>
              <a:t>Matriz integradora de aprendizajes. </a:t>
            </a:r>
            <a:endParaRPr lang="es-ES_tradnl" sz="3200" b="1" dirty="0">
              <a:solidFill>
                <a:schemeClr val="tx1"/>
              </a:solidFill>
              <a:highlight>
                <a:srgbClr val="FFFF00"/>
              </a:highlight>
            </a:endParaRPr>
          </a:p>
        </p:txBody>
      </p:sp>
    </p:spTree>
    <p:extLst>
      <p:ext uri="{BB962C8B-B14F-4D97-AF65-F5344CB8AC3E}">
        <p14:creationId xmlns:p14="http://schemas.microsoft.com/office/powerpoint/2010/main" val="364530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pic>
        <p:nvPicPr>
          <p:cNvPr id="2" name="Imagen 1"/>
          <p:cNvPicPr>
            <a:picLocks noChangeAspect="1"/>
          </p:cNvPicPr>
          <p:nvPr/>
        </p:nvPicPr>
        <p:blipFill>
          <a:blip r:embed="rId5"/>
          <a:stretch>
            <a:fillRect/>
          </a:stretch>
        </p:blipFill>
        <p:spPr>
          <a:xfrm>
            <a:off x="1410714" y="287543"/>
            <a:ext cx="8927327" cy="6225799"/>
          </a:xfrm>
          <a:prstGeom prst="rect">
            <a:avLst/>
          </a:prstGeom>
        </p:spPr>
      </p:pic>
    </p:spTree>
    <p:extLst>
      <p:ext uri="{BB962C8B-B14F-4D97-AF65-F5344CB8AC3E}">
        <p14:creationId xmlns:p14="http://schemas.microsoft.com/office/powerpoint/2010/main" val="3640552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
          <p:cNvPicPr preferRelativeResize="0"/>
          <p:nvPr/>
        </p:nvPicPr>
        <p:blipFill rotWithShape="1">
          <a:blip r:embed="rId4">
            <a:alphaModFix/>
          </a:blip>
          <a:srcRect/>
          <a:stretch/>
        </p:blipFill>
        <p:spPr>
          <a:xfrm>
            <a:off x="10450513" y="275432"/>
            <a:ext cx="1407735" cy="526256"/>
          </a:xfrm>
          <a:prstGeom prst="rect">
            <a:avLst/>
          </a:prstGeom>
          <a:noFill/>
          <a:ln>
            <a:noFill/>
          </a:ln>
        </p:spPr>
      </p:pic>
      <p:sp>
        <p:nvSpPr>
          <p:cNvPr id="162" name="Google Shape;162;p2"/>
          <p:cNvSpPr txBox="1"/>
          <p:nvPr/>
        </p:nvSpPr>
        <p:spPr>
          <a:xfrm>
            <a:off x="300037" y="5072895"/>
            <a:ext cx="5457825" cy="107721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rgbClr val="53206D"/>
              </a:buClr>
              <a:buSzPts val="3200"/>
              <a:buFont typeface="Verdana"/>
              <a:buNone/>
            </a:pPr>
            <a:r>
              <a:rPr lang="es-CO" sz="2400" b="1" i="0" u="none" strike="noStrike" cap="none" dirty="0">
                <a:solidFill>
                  <a:schemeClr val="tx2"/>
                </a:solidFill>
                <a:latin typeface="Verdana"/>
                <a:ea typeface="Verdana"/>
                <a:cs typeface="Verdana"/>
                <a:sym typeface="Verdana"/>
              </a:rPr>
              <a:t>Línea </a:t>
            </a:r>
          </a:p>
          <a:p>
            <a:pPr marL="0" marR="0" lvl="0" indent="0" algn="ctr" rtl="0">
              <a:lnSpc>
                <a:spcPct val="90000"/>
              </a:lnSpc>
              <a:spcBef>
                <a:spcPts val="0"/>
              </a:spcBef>
              <a:spcAft>
                <a:spcPts val="0"/>
              </a:spcAft>
              <a:buClr>
                <a:srgbClr val="53206D"/>
              </a:buClr>
              <a:buSzPts val="3200"/>
              <a:buFont typeface="Verdana"/>
              <a:buNone/>
            </a:pPr>
            <a:r>
              <a:rPr lang="es-CO" sz="2400" b="1" dirty="0">
                <a:solidFill>
                  <a:schemeClr val="tx2"/>
                </a:solidFill>
                <a:latin typeface="Verdana"/>
                <a:ea typeface="Verdana"/>
                <a:cs typeface="Verdana"/>
                <a:sym typeface="Verdana"/>
              </a:rPr>
              <a:t>P</a:t>
            </a:r>
            <a:r>
              <a:rPr lang="es-CO" sz="2400" b="1" i="0" u="none" strike="noStrike" cap="none" dirty="0">
                <a:solidFill>
                  <a:schemeClr val="tx2"/>
                </a:solidFill>
                <a:latin typeface="Verdana"/>
                <a:ea typeface="Verdana"/>
                <a:cs typeface="Verdana"/>
                <a:sym typeface="Verdana"/>
              </a:rPr>
              <a:t>ensamiento y Comunicación</a:t>
            </a:r>
          </a:p>
          <a:p>
            <a:pPr marL="0" marR="0" lvl="0" indent="0" algn="ctr" rtl="0">
              <a:lnSpc>
                <a:spcPct val="90000"/>
              </a:lnSpc>
              <a:spcBef>
                <a:spcPts val="0"/>
              </a:spcBef>
              <a:spcAft>
                <a:spcPts val="0"/>
              </a:spcAft>
              <a:buClr>
                <a:srgbClr val="53206D"/>
              </a:buClr>
              <a:buSzPts val="3200"/>
              <a:buFont typeface="Verdana"/>
              <a:buNone/>
            </a:pPr>
            <a:endParaRPr lang="es-CO" sz="2400" b="1" dirty="0">
              <a:solidFill>
                <a:schemeClr val="tx2"/>
              </a:solidFill>
              <a:latin typeface="Verdana"/>
              <a:ea typeface="Verdana"/>
              <a:cs typeface="Verdana"/>
              <a:sym typeface="Verdana"/>
            </a:endParaRPr>
          </a:p>
          <a:p>
            <a:pPr marL="0" marR="0" lvl="0" indent="0" algn="ctr" rtl="0">
              <a:lnSpc>
                <a:spcPct val="90000"/>
              </a:lnSpc>
              <a:spcBef>
                <a:spcPts val="0"/>
              </a:spcBef>
              <a:spcAft>
                <a:spcPts val="0"/>
              </a:spcAft>
              <a:buClr>
                <a:srgbClr val="53206D"/>
              </a:buClr>
              <a:buSzPts val="3200"/>
              <a:buFont typeface="Verdana"/>
              <a:buNone/>
            </a:pPr>
            <a:r>
              <a:rPr lang="es-CO" sz="2400" b="1" i="0" u="none" strike="noStrike" cap="none" dirty="0">
                <a:solidFill>
                  <a:schemeClr val="tx2"/>
                </a:solidFill>
                <a:latin typeface="Verdana"/>
                <a:ea typeface="Verdana"/>
                <a:cs typeface="Verdana"/>
                <a:sym typeface="Verdana"/>
              </a:rPr>
              <a:t>Módulo I</a:t>
            </a:r>
            <a:endParaRPr sz="2400" b="0" i="0" u="none" strike="noStrike" cap="none" dirty="0">
              <a:solidFill>
                <a:schemeClr val="tx2"/>
              </a:solidFill>
              <a:latin typeface="Arial"/>
              <a:ea typeface="Arial"/>
              <a:cs typeface="Arial"/>
              <a:sym typeface="Arial"/>
            </a:endParaRPr>
          </a:p>
        </p:txBody>
      </p:sp>
      <p:sp>
        <p:nvSpPr>
          <p:cNvPr id="3" name="CuadroTexto 2">
            <a:extLst>
              <a:ext uri="{FF2B5EF4-FFF2-40B4-BE49-F238E27FC236}">
                <a16:creationId xmlns:a16="http://schemas.microsoft.com/office/drawing/2014/main" id="{19EC5E3B-7E31-B61E-4CD6-311DF13C3B60}"/>
              </a:ext>
            </a:extLst>
          </p:cNvPr>
          <p:cNvSpPr txBox="1"/>
          <p:nvPr/>
        </p:nvSpPr>
        <p:spPr>
          <a:xfrm>
            <a:off x="5155243" y="3043186"/>
            <a:ext cx="7036757" cy="584775"/>
          </a:xfrm>
          <a:prstGeom prst="rect">
            <a:avLst/>
          </a:prstGeom>
          <a:noFill/>
        </p:spPr>
        <p:txBody>
          <a:bodyPr wrap="square" rtlCol="0">
            <a:spAutoFit/>
          </a:bodyPr>
          <a:lstStyle/>
          <a:p>
            <a:pPr algn="ctr"/>
            <a:r>
              <a:rPr lang="es-ES_tradnl" sz="3200" b="1" dirty="0">
                <a:solidFill>
                  <a:schemeClr val="tx1"/>
                </a:solidFill>
              </a:rPr>
              <a:t>Cierre y Evaluación</a:t>
            </a:r>
          </a:p>
        </p:txBody>
      </p:sp>
    </p:spTree>
    <p:extLst>
      <p:ext uri="{BB962C8B-B14F-4D97-AF65-F5344CB8AC3E}">
        <p14:creationId xmlns:p14="http://schemas.microsoft.com/office/powerpoint/2010/main" val="6469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60E49516-9344-14D9-48E4-FB3611C3EDDB}"/>
            </a:ext>
          </a:extLst>
        </p:cNvPr>
        <p:cNvGrpSpPr/>
        <p:nvPr/>
      </p:nvGrpSpPr>
      <p:grpSpPr>
        <a:xfrm>
          <a:off x="0" y="0"/>
          <a:ext cx="0" cy="0"/>
          <a:chOff x="0" y="0"/>
          <a:chExt cx="0" cy="0"/>
        </a:xfrm>
      </p:grpSpPr>
      <p:grpSp>
        <p:nvGrpSpPr>
          <p:cNvPr id="211" name="Google Shape;211;p4">
            <a:extLst>
              <a:ext uri="{FF2B5EF4-FFF2-40B4-BE49-F238E27FC236}">
                <a16:creationId xmlns:a16="http://schemas.microsoft.com/office/drawing/2014/main" id="{CA78F82F-6491-3A7C-64D6-1161272B5F42}"/>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15F2C715-A1AC-18A8-445F-0D60843BB04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2697F68-6D61-43DC-74B9-5962304BED6A}"/>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D6A698B-1BF1-5C1A-11F4-5514E7515D2A}"/>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732923AD-EB1F-4DA8-7561-C042F4C6565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D4D51A2A-807E-C127-DA4C-F29025AB8F7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0AF68C6D-CA28-54EA-18E6-65459CB3D8D9}"/>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1A892F0C-6E10-9CD4-0FFE-62BF6C08EA34}"/>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055844E-7D80-2B68-7583-1EC68463D360}"/>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2F49BD14-B2DF-13E9-090F-A7DB7751EB3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B05A2C56-B452-0620-245C-E496FCE4344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916DAD-68D9-6F6C-DC3C-99535A496D7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872C291D-1710-1008-F763-5383616ACE98}"/>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5" name="Imagen 4"/>
          <p:cNvPicPr>
            <a:picLocks noChangeAspect="1"/>
          </p:cNvPicPr>
          <p:nvPr/>
        </p:nvPicPr>
        <p:blipFill>
          <a:blip r:embed="rId4"/>
          <a:stretch>
            <a:fillRect/>
          </a:stretch>
        </p:blipFill>
        <p:spPr>
          <a:xfrm rot="21057303">
            <a:off x="205655" y="5073182"/>
            <a:ext cx="1375956" cy="1564443"/>
          </a:xfrm>
          <a:prstGeom prst="rect">
            <a:avLst/>
          </a:prstGeom>
        </p:spPr>
      </p:pic>
      <p:sp>
        <p:nvSpPr>
          <p:cNvPr id="18" name="Rectángulo 17"/>
          <p:cNvSpPr/>
          <p:nvPr/>
        </p:nvSpPr>
        <p:spPr>
          <a:xfrm>
            <a:off x="1782675" y="1687181"/>
            <a:ext cx="8555367" cy="2862322"/>
          </a:xfrm>
          <a:prstGeom prst="rect">
            <a:avLst/>
          </a:prstGeom>
          <a:ln>
            <a:solidFill>
              <a:schemeClr val="accent1"/>
            </a:solidFill>
            <a:prstDash val="sysDot"/>
          </a:ln>
        </p:spPr>
        <p:txBody>
          <a:bodyPr wrap="square">
            <a:spAutoFit/>
          </a:bodyPr>
          <a:lstStyle/>
          <a:p>
            <a:pPr algn="just"/>
            <a:r>
              <a:rPr lang="es-CO" sz="3600" dirty="0"/>
              <a:t>De acuerdo con la Secuencia Didáctica de integración de áreas propuesta y desde las realidades institucionales, ¿de qué manera dicha metodología podría enriquecer el proceso de aprendizaje?</a:t>
            </a:r>
            <a:endParaRPr lang="es-CO" sz="2400" dirty="0"/>
          </a:p>
        </p:txBody>
      </p:sp>
    </p:spTree>
    <p:extLst>
      <p:ext uri="{BB962C8B-B14F-4D97-AF65-F5344CB8AC3E}">
        <p14:creationId xmlns:p14="http://schemas.microsoft.com/office/powerpoint/2010/main" val="2712550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CDF354C8-7E32-A169-C17B-26376633F494}"/>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0A2B711C-B9F0-CB3E-4A4C-7F1F111EB789}"/>
              </a:ext>
            </a:extLst>
          </p:cNvPr>
          <p:cNvSpPr txBox="1">
            <a:spLocks noGrp="1"/>
          </p:cNvSpPr>
          <p:nvPr>
            <p:ph type="title"/>
          </p:nvPr>
        </p:nvSpPr>
        <p:spPr>
          <a:xfrm>
            <a:off x="2359713" y="320955"/>
            <a:ext cx="8060400" cy="80674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Fichas de trabajo en aula</a:t>
            </a:r>
            <a:br>
              <a:rPr lang="es-CO" sz="3600" b="1" dirty="0">
                <a:solidFill>
                  <a:srgbClr val="53206D"/>
                </a:solidFill>
                <a:latin typeface="Verdana"/>
                <a:ea typeface="Verdana"/>
                <a:cs typeface="Verdana"/>
                <a:sym typeface="Verdana"/>
              </a:rPr>
            </a:br>
            <a:r>
              <a:rPr lang="es-CO" sz="2700" b="1" dirty="0">
                <a:solidFill>
                  <a:srgbClr val="53206D"/>
                </a:solidFill>
                <a:latin typeface="Verdana"/>
                <a:ea typeface="Verdana"/>
                <a:cs typeface="Verdana"/>
                <a:sym typeface="Verdana"/>
              </a:rPr>
              <a:t>Estrategia</a:t>
            </a:r>
            <a:r>
              <a:rPr lang="es-CO" sz="3600" b="1" dirty="0">
                <a:solidFill>
                  <a:srgbClr val="53206D"/>
                </a:solidFill>
                <a:latin typeface="Verdana"/>
                <a:ea typeface="Verdana"/>
                <a:cs typeface="Verdana"/>
                <a:sym typeface="Verdana"/>
              </a:rPr>
              <a:t> </a:t>
            </a:r>
            <a:r>
              <a:rPr lang="es-CO" sz="2700" b="1" dirty="0">
                <a:solidFill>
                  <a:srgbClr val="53206D"/>
                </a:solidFill>
                <a:latin typeface="Verdana"/>
                <a:ea typeface="Verdana"/>
                <a:cs typeface="Verdana"/>
                <a:sym typeface="Verdana"/>
              </a:rPr>
              <a:t>básica secundaria</a:t>
            </a:r>
            <a:endParaRPr sz="27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CCA3A87C-D3CE-0E81-AC46-8B7A0347B379}"/>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4D904B6A-90B5-D82B-5EF5-F241CAF6FC0F}"/>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FB32F7B9-DEA9-FEF3-04A4-CF778DAA6B07}"/>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ED8935EC-B90C-AC1D-8938-6D9020631F62}"/>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B6485831-2ACB-F9A7-248D-54B8D48C0DD3}"/>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4EC4D3CC-E7B5-F186-0D84-4B017AFD45EE}"/>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C7750618-26C3-C74C-8985-73B2F62C906E}"/>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58EEE0A4-35C7-701A-0627-FBDB01408306}"/>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ACA87E11-B60C-004C-2F5F-F2A76E987DDB}"/>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0EA1CDF4-7913-343F-9F7B-EC033AABD737}"/>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C5EDF1F9-385C-A37F-9145-E1A64E2CF39F}"/>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3FE8D90D-95E0-F6D2-C8BE-943672BC38F9}"/>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E0245CC3-E15F-2E2A-135B-0A4CD4E2ABB3}"/>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FA3E4B35-D017-C68D-566E-D76AB1C4CB5C}"/>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224" name="Google Shape;224;p4">
            <a:extLst>
              <a:ext uri="{FF2B5EF4-FFF2-40B4-BE49-F238E27FC236}">
                <a16:creationId xmlns:a16="http://schemas.microsoft.com/office/drawing/2014/main" id="{A9D40129-6664-AB8D-1250-8E5990A078A0}"/>
              </a:ext>
            </a:extLst>
          </p:cNvPr>
          <p:cNvPicPr preferRelativeResize="0"/>
          <p:nvPr/>
        </p:nvPicPr>
        <p:blipFill rotWithShape="1">
          <a:blip r:embed="rId5">
            <a:alphaModFix/>
          </a:blip>
          <a:srcRect/>
          <a:stretch/>
        </p:blipFill>
        <p:spPr>
          <a:xfrm>
            <a:off x="-81266" y="4863494"/>
            <a:ext cx="1935214" cy="1994506"/>
          </a:xfrm>
          <a:prstGeom prst="rect">
            <a:avLst/>
          </a:prstGeom>
          <a:noFill/>
          <a:ln>
            <a:noFill/>
          </a:ln>
        </p:spPr>
      </p:pic>
      <p:sp>
        <p:nvSpPr>
          <p:cNvPr id="2" name="Flecha arriba 1">
            <a:extLst>
              <a:ext uri="{FF2B5EF4-FFF2-40B4-BE49-F238E27FC236}">
                <a16:creationId xmlns:a16="http://schemas.microsoft.com/office/drawing/2014/main" id="{3939AC4B-D282-82E2-2A7E-58A0ABF899F9}"/>
              </a:ext>
            </a:extLst>
          </p:cNvPr>
          <p:cNvSpPr/>
          <p:nvPr/>
        </p:nvSpPr>
        <p:spPr>
          <a:xfrm>
            <a:off x="3400425" y="5100638"/>
            <a:ext cx="900113" cy="1085850"/>
          </a:xfrm>
          <a:prstGeom prst="up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CuadroTexto 3">
            <a:extLst>
              <a:ext uri="{FF2B5EF4-FFF2-40B4-BE49-F238E27FC236}">
                <a16:creationId xmlns:a16="http://schemas.microsoft.com/office/drawing/2014/main" id="{8CD6ABE2-7370-657B-AE66-F58690E6158D}"/>
              </a:ext>
            </a:extLst>
          </p:cNvPr>
          <p:cNvSpPr txBox="1"/>
          <p:nvPr/>
        </p:nvSpPr>
        <p:spPr>
          <a:xfrm>
            <a:off x="6493612" y="1871840"/>
            <a:ext cx="4148924" cy="3539430"/>
          </a:xfrm>
          <a:prstGeom prst="rect">
            <a:avLst/>
          </a:prstGeom>
          <a:noFill/>
        </p:spPr>
        <p:txBody>
          <a:bodyPr wrap="square">
            <a:spAutoFit/>
          </a:bodyPr>
          <a:lstStyle/>
          <a:p>
            <a:pPr algn="l"/>
            <a:r>
              <a:rPr lang="es-ES" sz="1400" b="0" i="0" u="none" strike="noStrike" baseline="0" dirty="0">
                <a:solidFill>
                  <a:schemeClr val="tx1"/>
                </a:solidFill>
                <a:latin typeface="TeXGyreBonum-Regular"/>
              </a:rPr>
              <a:t>Esta ficha es una versión adaptada de la versión original creada por el MEN y el Parque Explora.  Cuya alianza permitió generar estas guías pedagógicas y didácticas para impulsar el enfoque STEM+ en el aula.</a:t>
            </a:r>
          </a:p>
          <a:p>
            <a:pPr algn="l"/>
            <a:endParaRPr lang="es-ES" dirty="0">
              <a:solidFill>
                <a:schemeClr val="tx1"/>
              </a:solidFill>
              <a:latin typeface="TeXGyreBonum-Regular"/>
            </a:endParaRPr>
          </a:p>
          <a:p>
            <a:pPr algn="l"/>
            <a:r>
              <a:rPr lang="es-ES" dirty="0">
                <a:solidFill>
                  <a:schemeClr val="tx1"/>
                </a:solidFill>
                <a:latin typeface="TeXGyreBonum-Regular"/>
              </a:rPr>
              <a:t>Estas guías recogen los siguientes ejes interdisciplinares:</a:t>
            </a:r>
          </a:p>
          <a:p>
            <a:pPr algn="l"/>
            <a:endParaRPr lang="es-ES" sz="1600" dirty="0">
              <a:solidFill>
                <a:schemeClr val="tx1"/>
              </a:solidFill>
              <a:latin typeface="TeXGyreBonum-Regular"/>
            </a:endParaRPr>
          </a:p>
          <a:p>
            <a:pPr marL="285750" indent="-285750" algn="l">
              <a:buFont typeface="Arial" panose="020B0604020202020204" pitchFamily="34" charset="0"/>
              <a:buChar char="•"/>
            </a:pPr>
            <a:r>
              <a:rPr lang="es-ES" dirty="0">
                <a:solidFill>
                  <a:schemeClr val="tx1"/>
                </a:solidFill>
                <a:latin typeface="TeXGyreBonum-Regular"/>
              </a:rPr>
              <a:t>Robótica</a:t>
            </a:r>
          </a:p>
          <a:p>
            <a:pPr marL="285750" indent="-285750" algn="l">
              <a:buFont typeface="Arial" panose="020B0604020202020204" pitchFamily="34" charset="0"/>
              <a:buChar char="•"/>
            </a:pPr>
            <a:r>
              <a:rPr lang="es-ES" dirty="0">
                <a:solidFill>
                  <a:schemeClr val="tx1"/>
                </a:solidFill>
                <a:latin typeface="TeXGyreBonum-Regular"/>
              </a:rPr>
              <a:t>Comunicación audiovisual</a:t>
            </a:r>
          </a:p>
          <a:p>
            <a:pPr marL="285750" indent="-285750" algn="l">
              <a:buFont typeface="Arial" panose="020B0604020202020204" pitchFamily="34" charset="0"/>
              <a:buChar char="•"/>
            </a:pPr>
            <a:r>
              <a:rPr lang="es-ES" dirty="0">
                <a:solidFill>
                  <a:schemeClr val="tx1"/>
                </a:solidFill>
                <a:latin typeface="TeXGyreBonum-Regular"/>
              </a:rPr>
              <a:t>Arte y música</a:t>
            </a:r>
          </a:p>
          <a:p>
            <a:pPr marL="285750" indent="-285750" algn="l">
              <a:buFont typeface="Arial" panose="020B0604020202020204" pitchFamily="34" charset="0"/>
              <a:buChar char="•"/>
            </a:pPr>
            <a:r>
              <a:rPr lang="es-ES" dirty="0">
                <a:solidFill>
                  <a:schemeClr val="tx1"/>
                </a:solidFill>
                <a:latin typeface="TeXGyreBonum-Regular"/>
              </a:rPr>
              <a:t>Matemáticas aplicadas</a:t>
            </a:r>
          </a:p>
          <a:p>
            <a:pPr marL="285750" indent="-285750" algn="l">
              <a:buFont typeface="Arial" panose="020B0604020202020204" pitchFamily="34" charset="0"/>
              <a:buChar char="•"/>
            </a:pPr>
            <a:r>
              <a:rPr lang="es-ES" dirty="0">
                <a:solidFill>
                  <a:schemeClr val="tx1"/>
                </a:solidFill>
                <a:latin typeface="TeXGyreBonum-Regular"/>
              </a:rPr>
              <a:t>Desarrollo de software y programación</a:t>
            </a:r>
          </a:p>
          <a:p>
            <a:pPr marL="285750" indent="-285750" algn="l">
              <a:buFont typeface="Arial" panose="020B0604020202020204" pitchFamily="34" charset="0"/>
              <a:buChar char="•"/>
            </a:pPr>
            <a:r>
              <a:rPr lang="es-ES" dirty="0">
                <a:solidFill>
                  <a:schemeClr val="tx1"/>
                </a:solidFill>
                <a:latin typeface="TeXGyreBonum-Regular"/>
              </a:rPr>
              <a:t>Videojuegos y animación </a:t>
            </a:r>
            <a:endParaRPr lang="es-ES" sz="1400" b="0" i="0" u="none" strike="noStrike" baseline="0" dirty="0">
              <a:solidFill>
                <a:schemeClr val="tx1"/>
              </a:solidFill>
              <a:latin typeface="TeXGyreBonum-Regular"/>
            </a:endParaRPr>
          </a:p>
          <a:p>
            <a:pPr algn="l"/>
            <a:r>
              <a:rPr lang="es-ES" sz="1400" b="0" i="0" u="none" strike="noStrike" baseline="0" dirty="0">
                <a:solidFill>
                  <a:schemeClr val="tx1"/>
                </a:solidFill>
                <a:latin typeface="TeXGyreBonum-Regular"/>
              </a:rPr>
              <a:t>  </a:t>
            </a:r>
          </a:p>
          <a:p>
            <a:pPr algn="l"/>
            <a:endParaRPr lang="es-ES" sz="1400" b="0" i="0" u="none" strike="noStrike" baseline="0" dirty="0">
              <a:solidFill>
                <a:schemeClr val="tx1"/>
              </a:solidFill>
              <a:latin typeface="TeXGyreBonum-Regular"/>
            </a:endParaRPr>
          </a:p>
        </p:txBody>
      </p:sp>
      <p:pic>
        <p:nvPicPr>
          <p:cNvPr id="8" name="Imagen 7">
            <a:extLst>
              <a:ext uri="{FF2B5EF4-FFF2-40B4-BE49-F238E27FC236}">
                <a16:creationId xmlns:a16="http://schemas.microsoft.com/office/drawing/2014/main" id="{D0FD8E4F-5B38-6177-0D5C-B1AF26D19BA7}"/>
              </a:ext>
            </a:extLst>
          </p:cNvPr>
          <p:cNvPicPr>
            <a:picLocks noChangeAspect="1"/>
          </p:cNvPicPr>
          <p:nvPr/>
        </p:nvPicPr>
        <p:blipFill>
          <a:blip r:embed="rId6"/>
          <a:stretch>
            <a:fillRect/>
          </a:stretch>
        </p:blipFill>
        <p:spPr>
          <a:xfrm>
            <a:off x="1796762" y="1358711"/>
            <a:ext cx="4107438" cy="3674146"/>
          </a:xfrm>
          <a:prstGeom prst="rect">
            <a:avLst/>
          </a:prstGeom>
        </p:spPr>
      </p:pic>
    </p:spTree>
    <p:extLst>
      <p:ext uri="{BB962C8B-B14F-4D97-AF65-F5344CB8AC3E}">
        <p14:creationId xmlns:p14="http://schemas.microsoft.com/office/powerpoint/2010/main" val="278198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67">
          <a:extLst>
            <a:ext uri="{FF2B5EF4-FFF2-40B4-BE49-F238E27FC236}">
              <a16:creationId xmlns:a16="http://schemas.microsoft.com/office/drawing/2014/main" id="{36388EFB-7334-0218-E786-C7211D23401B}"/>
            </a:ext>
          </a:extLst>
        </p:cNvPr>
        <p:cNvGrpSpPr/>
        <p:nvPr/>
      </p:nvGrpSpPr>
      <p:grpSpPr>
        <a:xfrm>
          <a:off x="0" y="0"/>
          <a:ext cx="0" cy="0"/>
          <a:chOff x="0" y="0"/>
          <a:chExt cx="0" cy="0"/>
        </a:xfrm>
      </p:grpSpPr>
      <p:sp>
        <p:nvSpPr>
          <p:cNvPr id="168" name="Google Shape;168;p3">
            <a:extLst>
              <a:ext uri="{FF2B5EF4-FFF2-40B4-BE49-F238E27FC236}">
                <a16:creationId xmlns:a16="http://schemas.microsoft.com/office/drawing/2014/main" id="{4D8437D5-8CC6-62DF-C802-1CB2913248BC}"/>
              </a:ext>
            </a:extLst>
          </p:cNvPr>
          <p:cNvSpPr txBox="1">
            <a:spLocks noGrp="1"/>
          </p:cNvSpPr>
          <p:nvPr>
            <p:ph type="title"/>
          </p:nvPr>
        </p:nvSpPr>
        <p:spPr>
          <a:xfrm>
            <a:off x="1617157" y="514866"/>
            <a:ext cx="8784098"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
            </a:r>
            <a:br>
              <a:rPr lang="es-CO" sz="3600" b="1" dirty="0">
                <a:solidFill>
                  <a:srgbClr val="53206D"/>
                </a:solidFill>
                <a:latin typeface="Verdana"/>
                <a:ea typeface="Verdana"/>
                <a:cs typeface="Verdana"/>
                <a:sym typeface="Verdana"/>
              </a:rPr>
            </a:br>
            <a:r>
              <a:rPr lang="es-CO" sz="3300" b="1" dirty="0">
                <a:solidFill>
                  <a:srgbClr val="53206D"/>
                </a:solidFill>
                <a:latin typeface="Verdana"/>
                <a:ea typeface="Verdana"/>
                <a:cs typeface="Verdana"/>
                <a:sym typeface="Verdana"/>
              </a:rPr>
              <a:t>Experiencia integradora</a:t>
            </a:r>
            <a:br>
              <a:rPr lang="es-CO" sz="3300" b="1" dirty="0">
                <a:solidFill>
                  <a:srgbClr val="53206D"/>
                </a:solidFill>
                <a:latin typeface="Verdana"/>
                <a:ea typeface="Verdana"/>
                <a:cs typeface="Verdana"/>
                <a:sym typeface="Verdana"/>
              </a:rPr>
            </a:br>
            <a:r>
              <a:rPr lang="es-CO" sz="3300" b="1" dirty="0">
                <a:solidFill>
                  <a:srgbClr val="53206D"/>
                </a:solidFill>
                <a:latin typeface="Verdana"/>
                <a:ea typeface="Verdana"/>
                <a:cs typeface="Verdana"/>
                <a:sym typeface="Verdana"/>
              </a:rPr>
              <a:t>¿Cómo suena el lugar donde vivo?</a:t>
            </a:r>
            <a:br>
              <a:rPr lang="es-CO" sz="3300" b="1" dirty="0">
                <a:solidFill>
                  <a:srgbClr val="53206D"/>
                </a:solidFill>
                <a:latin typeface="Verdana"/>
                <a:ea typeface="Verdana"/>
                <a:cs typeface="Verdana"/>
                <a:sym typeface="Verdana"/>
              </a:rPr>
            </a:br>
            <a:r>
              <a:rPr lang="es-CO" sz="3300" b="1" dirty="0">
                <a:solidFill>
                  <a:srgbClr val="53206D"/>
                </a:solidFill>
                <a:latin typeface="Verdana"/>
                <a:ea typeface="Verdana"/>
                <a:cs typeface="Verdana"/>
                <a:sym typeface="Verdana"/>
              </a:rPr>
              <a:t/>
            </a:r>
            <a:br>
              <a:rPr lang="es-CO" sz="3300" b="1" dirty="0">
                <a:solidFill>
                  <a:srgbClr val="53206D"/>
                </a:solidFill>
                <a:latin typeface="Verdana"/>
                <a:ea typeface="Verdana"/>
                <a:cs typeface="Verdana"/>
                <a:sym typeface="Verdana"/>
              </a:rPr>
            </a:br>
            <a:r>
              <a:rPr lang="es-CO" sz="3300" b="1" dirty="0">
                <a:solidFill>
                  <a:srgbClr val="53206D"/>
                </a:solidFill>
                <a:latin typeface="Verdana"/>
                <a:ea typeface="Verdana"/>
                <a:cs typeface="Verdana"/>
                <a:sym typeface="Verdana"/>
              </a:rPr>
              <a:t>Objetivo</a:t>
            </a:r>
            <a:br>
              <a:rPr lang="es-CO" sz="3300" b="1" dirty="0">
                <a:solidFill>
                  <a:srgbClr val="53206D"/>
                </a:solidFill>
                <a:latin typeface="Verdana"/>
                <a:ea typeface="Verdana"/>
                <a:cs typeface="Verdana"/>
                <a:sym typeface="Verdana"/>
              </a:rPr>
            </a:br>
            <a:endParaRPr sz="3300" b="1" dirty="0">
              <a:solidFill>
                <a:srgbClr val="53206D"/>
              </a:solidFill>
              <a:latin typeface="Verdana"/>
              <a:ea typeface="Verdana"/>
              <a:cs typeface="Verdana"/>
              <a:sym typeface="Verdana"/>
            </a:endParaRPr>
          </a:p>
        </p:txBody>
      </p:sp>
      <p:pic>
        <p:nvPicPr>
          <p:cNvPr id="169" name="Google Shape;169;p3">
            <a:extLst>
              <a:ext uri="{FF2B5EF4-FFF2-40B4-BE49-F238E27FC236}">
                <a16:creationId xmlns:a16="http://schemas.microsoft.com/office/drawing/2014/main" id="{3F971197-957F-97C1-E745-4318DE5C99F7}"/>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170" name="Google Shape;170;p3">
            <a:extLst>
              <a:ext uri="{FF2B5EF4-FFF2-40B4-BE49-F238E27FC236}">
                <a16:creationId xmlns:a16="http://schemas.microsoft.com/office/drawing/2014/main" id="{A08C40F1-D20A-02B3-A873-8594ECD48590}"/>
              </a:ext>
            </a:extLst>
          </p:cNvPr>
          <p:cNvGrpSpPr/>
          <p:nvPr/>
        </p:nvGrpSpPr>
        <p:grpSpPr>
          <a:xfrm>
            <a:off x="6009206" y="4560410"/>
            <a:ext cx="303020" cy="303084"/>
            <a:chOff x="5049725" y="2027900"/>
            <a:chExt cx="481750" cy="481850"/>
          </a:xfrm>
        </p:grpSpPr>
        <p:sp>
          <p:nvSpPr>
            <p:cNvPr id="171" name="Google Shape;171;p3">
              <a:extLst>
                <a:ext uri="{FF2B5EF4-FFF2-40B4-BE49-F238E27FC236}">
                  <a16:creationId xmlns:a16="http://schemas.microsoft.com/office/drawing/2014/main" id="{B37C382E-69C9-740F-98D1-194978F554CF}"/>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72" name="Google Shape;172;p3">
              <a:extLst>
                <a:ext uri="{FF2B5EF4-FFF2-40B4-BE49-F238E27FC236}">
                  <a16:creationId xmlns:a16="http://schemas.microsoft.com/office/drawing/2014/main" id="{8A55A0C2-91F9-903A-C49D-9555B6FD148F}"/>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73" name="Google Shape;173;p3">
              <a:extLst>
                <a:ext uri="{FF2B5EF4-FFF2-40B4-BE49-F238E27FC236}">
                  <a16:creationId xmlns:a16="http://schemas.microsoft.com/office/drawing/2014/main" id="{75554C0C-0C24-2258-47DC-07F5AAA6CA7C}"/>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74" name="Google Shape;174;p3">
              <a:extLst>
                <a:ext uri="{FF2B5EF4-FFF2-40B4-BE49-F238E27FC236}">
                  <a16:creationId xmlns:a16="http://schemas.microsoft.com/office/drawing/2014/main" id="{BEB3A6C4-B8DB-9CC0-619F-AF0ABC91CB32}"/>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75" name="Google Shape;175;p3">
              <a:extLst>
                <a:ext uri="{FF2B5EF4-FFF2-40B4-BE49-F238E27FC236}">
                  <a16:creationId xmlns:a16="http://schemas.microsoft.com/office/drawing/2014/main" id="{A9834AB4-C249-3185-CDEB-8D0F6526AB6C}"/>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76" name="Google Shape;176;p3">
              <a:extLst>
                <a:ext uri="{FF2B5EF4-FFF2-40B4-BE49-F238E27FC236}">
                  <a16:creationId xmlns:a16="http://schemas.microsoft.com/office/drawing/2014/main" id="{0F63ACC6-C65A-F90E-412F-42B095471913}"/>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77" name="Google Shape;177;p3">
              <a:extLst>
                <a:ext uri="{FF2B5EF4-FFF2-40B4-BE49-F238E27FC236}">
                  <a16:creationId xmlns:a16="http://schemas.microsoft.com/office/drawing/2014/main" id="{F0251BCE-19D8-3120-8CAE-F444DE182509}"/>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78" name="Google Shape;178;p3">
              <a:extLst>
                <a:ext uri="{FF2B5EF4-FFF2-40B4-BE49-F238E27FC236}">
                  <a16:creationId xmlns:a16="http://schemas.microsoft.com/office/drawing/2014/main" id="{F5868051-1AF6-0AB0-6153-9464266B0ADE}"/>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grpSp>
      <p:grpSp>
        <p:nvGrpSpPr>
          <p:cNvPr id="179" name="Google Shape;179;p3">
            <a:extLst>
              <a:ext uri="{FF2B5EF4-FFF2-40B4-BE49-F238E27FC236}">
                <a16:creationId xmlns:a16="http://schemas.microsoft.com/office/drawing/2014/main" id="{3DDC585D-6CCE-9FB4-0809-C3A721D5E284}"/>
              </a:ext>
            </a:extLst>
          </p:cNvPr>
          <p:cNvGrpSpPr/>
          <p:nvPr/>
        </p:nvGrpSpPr>
        <p:grpSpPr>
          <a:xfrm>
            <a:off x="8272610" y="2921588"/>
            <a:ext cx="196437" cy="302926"/>
            <a:chOff x="5726350" y="2028150"/>
            <a:chExt cx="312300" cy="481600"/>
          </a:xfrm>
        </p:grpSpPr>
        <p:sp>
          <p:nvSpPr>
            <p:cNvPr id="180" name="Google Shape;180;p3">
              <a:extLst>
                <a:ext uri="{FF2B5EF4-FFF2-40B4-BE49-F238E27FC236}">
                  <a16:creationId xmlns:a16="http://schemas.microsoft.com/office/drawing/2014/main" id="{6BB6F8A9-A467-F15B-D90B-19D6855FDEB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81" name="Google Shape;181;p3">
              <a:extLst>
                <a:ext uri="{FF2B5EF4-FFF2-40B4-BE49-F238E27FC236}">
                  <a16:creationId xmlns:a16="http://schemas.microsoft.com/office/drawing/2014/main" id="{37C0A743-E929-E1D2-B975-304825F7B801}"/>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82" name="Google Shape;182;p3">
              <a:extLst>
                <a:ext uri="{FF2B5EF4-FFF2-40B4-BE49-F238E27FC236}">
                  <a16:creationId xmlns:a16="http://schemas.microsoft.com/office/drawing/2014/main" id="{B94B084D-A015-24E4-6EEB-BB3DEA66F82C}"/>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grpSp>
      <p:grpSp>
        <p:nvGrpSpPr>
          <p:cNvPr id="183" name="Google Shape;183;p3">
            <a:extLst>
              <a:ext uri="{FF2B5EF4-FFF2-40B4-BE49-F238E27FC236}">
                <a16:creationId xmlns:a16="http://schemas.microsoft.com/office/drawing/2014/main" id="{9E9AD615-E75C-5ACB-20CB-6CD332605427}"/>
              </a:ext>
            </a:extLst>
          </p:cNvPr>
          <p:cNvGrpSpPr/>
          <p:nvPr/>
        </p:nvGrpSpPr>
        <p:grpSpPr>
          <a:xfrm>
            <a:off x="8218708" y="4560399"/>
            <a:ext cx="304249" cy="303083"/>
            <a:chOff x="898875" y="4399275"/>
            <a:chExt cx="483700" cy="481850"/>
          </a:xfrm>
        </p:grpSpPr>
        <p:sp>
          <p:nvSpPr>
            <p:cNvPr id="184" name="Google Shape;184;p3">
              <a:extLst>
                <a:ext uri="{FF2B5EF4-FFF2-40B4-BE49-F238E27FC236}">
                  <a16:creationId xmlns:a16="http://schemas.microsoft.com/office/drawing/2014/main" id="{1E4878BD-132D-F1EC-348C-8D39D7848563}"/>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85" name="Google Shape;185;p3">
              <a:extLst>
                <a:ext uri="{FF2B5EF4-FFF2-40B4-BE49-F238E27FC236}">
                  <a16:creationId xmlns:a16="http://schemas.microsoft.com/office/drawing/2014/main" id="{F9680900-342D-CD6E-DD86-BB19698CA735}"/>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86" name="Google Shape;186;p3">
              <a:extLst>
                <a:ext uri="{FF2B5EF4-FFF2-40B4-BE49-F238E27FC236}">
                  <a16:creationId xmlns:a16="http://schemas.microsoft.com/office/drawing/2014/main" id="{6620D473-62DB-51A1-8803-3ACDBD8C203B}"/>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87" name="Google Shape;187;p3">
              <a:extLst>
                <a:ext uri="{FF2B5EF4-FFF2-40B4-BE49-F238E27FC236}">
                  <a16:creationId xmlns:a16="http://schemas.microsoft.com/office/drawing/2014/main" id="{3AB829DB-00CB-D1E5-F95C-5D94333657BC}"/>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88" name="Google Shape;188;p3">
              <a:extLst>
                <a:ext uri="{FF2B5EF4-FFF2-40B4-BE49-F238E27FC236}">
                  <a16:creationId xmlns:a16="http://schemas.microsoft.com/office/drawing/2014/main" id="{4F3FF843-ECAD-413D-2C6A-105EF331509F}"/>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89" name="Google Shape;189;p3">
              <a:extLst>
                <a:ext uri="{FF2B5EF4-FFF2-40B4-BE49-F238E27FC236}">
                  <a16:creationId xmlns:a16="http://schemas.microsoft.com/office/drawing/2014/main" id="{9C601D5B-52E9-E173-797C-0DC010784212}"/>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90" name="Google Shape;190;p3">
              <a:extLst>
                <a:ext uri="{FF2B5EF4-FFF2-40B4-BE49-F238E27FC236}">
                  <a16:creationId xmlns:a16="http://schemas.microsoft.com/office/drawing/2014/main" id="{18D56B26-BB7F-F497-806F-5C9D7159F21F}"/>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191" name="Google Shape;191;p3">
              <a:extLst>
                <a:ext uri="{FF2B5EF4-FFF2-40B4-BE49-F238E27FC236}">
                  <a16:creationId xmlns:a16="http://schemas.microsoft.com/office/drawing/2014/main" id="{8B395BA4-E83B-F07B-75D9-ACFC3EBC8506}"/>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grpSp>
      <p:pic>
        <p:nvPicPr>
          <p:cNvPr id="192" name="Google Shape;192;p3">
            <a:extLst>
              <a:ext uri="{FF2B5EF4-FFF2-40B4-BE49-F238E27FC236}">
                <a16:creationId xmlns:a16="http://schemas.microsoft.com/office/drawing/2014/main" id="{1DE2CE55-0F7C-99A9-19E3-9F5BA39EB829}"/>
              </a:ext>
            </a:extLst>
          </p:cNvPr>
          <p:cNvPicPr preferRelativeResize="0"/>
          <p:nvPr/>
        </p:nvPicPr>
        <p:blipFill rotWithShape="1">
          <a:blip r:embed="rId5">
            <a:alphaModFix/>
          </a:blip>
          <a:srcRect/>
          <a:stretch/>
        </p:blipFill>
        <p:spPr>
          <a:xfrm>
            <a:off x="7588" y="4863482"/>
            <a:ext cx="1609569" cy="1994518"/>
          </a:xfrm>
          <a:prstGeom prst="rect">
            <a:avLst/>
          </a:prstGeom>
          <a:noFill/>
          <a:ln>
            <a:noFill/>
          </a:ln>
        </p:spPr>
      </p:pic>
      <p:sp>
        <p:nvSpPr>
          <p:cNvPr id="3" name="CuadroTexto 2">
            <a:extLst>
              <a:ext uri="{FF2B5EF4-FFF2-40B4-BE49-F238E27FC236}">
                <a16:creationId xmlns:a16="http://schemas.microsoft.com/office/drawing/2014/main" id="{D7557494-5B04-BEE4-6067-EF69211717C9}"/>
              </a:ext>
            </a:extLst>
          </p:cNvPr>
          <p:cNvSpPr txBox="1"/>
          <p:nvPr/>
        </p:nvSpPr>
        <p:spPr>
          <a:xfrm>
            <a:off x="2238333" y="3711781"/>
            <a:ext cx="8198929" cy="2554545"/>
          </a:xfrm>
          <a:prstGeom prst="rect">
            <a:avLst/>
          </a:prstGeom>
          <a:noFill/>
          <a:ln>
            <a:noFill/>
          </a:ln>
        </p:spPr>
        <p:txBody>
          <a:bodyPr wrap="square" rtlCol="0">
            <a:spAutoFit/>
          </a:bodyPr>
          <a:lstStyle/>
          <a:p>
            <a:pPr marL="342900" lvl="0" indent="-342900" algn="just">
              <a:buFont typeface="Aptos" panose="020B0004020202020204" pitchFamily="34" charset="0"/>
              <a:buChar char="-"/>
            </a:pPr>
            <a:r>
              <a:rPr lang="es-CO" sz="2000" dirty="0">
                <a:effectLst/>
                <a:latin typeface="Aptos" panose="020B0004020202020204" pitchFamily="34" charset="0"/>
                <a:ea typeface="Aptos" panose="020B0004020202020204" pitchFamily="34" charset="0"/>
                <a:cs typeface="Times New Roman" panose="02020603050405020304" pitchFamily="18" charset="0"/>
              </a:rPr>
              <a:t>Vivenciar diferentes acciones propuestas en la Ficha y reconocer su utilidad para valorar aprendizajes en lenguaje, matemáticas, ciencias y tecnologías. </a:t>
            </a:r>
          </a:p>
          <a:p>
            <a:pPr marL="342900" indent="-342900" algn="just">
              <a:buFont typeface="Aptos" panose="020B0004020202020204" pitchFamily="34" charset="0"/>
              <a:buChar char="-"/>
            </a:pPr>
            <a:r>
              <a:rPr lang="es-CO" sz="2000" dirty="0">
                <a:effectLst/>
                <a:latin typeface="Aptos" panose="020B0004020202020204" pitchFamily="34" charset="0"/>
                <a:ea typeface="Aptos" panose="020B0004020202020204" pitchFamily="34" charset="0"/>
                <a:cs typeface="Times New Roman" panose="02020603050405020304" pitchFamily="18" charset="0"/>
              </a:rPr>
              <a:t>Reconocer el objetivo y las acciones propuestas en la Ficha de trabajo para primaria.</a:t>
            </a:r>
          </a:p>
          <a:p>
            <a:pPr marL="342900" lvl="0" indent="-342900" algn="just">
              <a:buFont typeface="Aptos" panose="020B0004020202020204" pitchFamily="34" charset="0"/>
              <a:buChar char="-"/>
            </a:pPr>
            <a:r>
              <a:rPr lang="es-CO" sz="2000" dirty="0">
                <a:effectLst/>
                <a:latin typeface="Aptos" panose="020B0004020202020204" pitchFamily="34" charset="0"/>
                <a:ea typeface="Aptos" panose="020B0004020202020204" pitchFamily="34" charset="0"/>
                <a:cs typeface="Times New Roman" panose="02020603050405020304" pitchFamily="18" charset="0"/>
              </a:rPr>
              <a:t>Identificar la articulación de las acciones propuestas en la Ficha con las competencias, aprendizajes, evidencias y entregables que expone la Matriz de aprendizajes de primaria. </a:t>
            </a:r>
          </a:p>
        </p:txBody>
      </p:sp>
      <p:sp>
        <p:nvSpPr>
          <p:cNvPr id="2" name="CuadroTexto 1">
            <a:extLst>
              <a:ext uri="{FF2B5EF4-FFF2-40B4-BE49-F238E27FC236}">
                <a16:creationId xmlns:a16="http://schemas.microsoft.com/office/drawing/2014/main" id="{55C2BFC4-8510-8505-D629-497193EB428A}"/>
              </a:ext>
            </a:extLst>
          </p:cNvPr>
          <p:cNvSpPr txBox="1"/>
          <p:nvPr/>
        </p:nvSpPr>
        <p:spPr>
          <a:xfrm>
            <a:off x="786793" y="2156808"/>
            <a:ext cx="10743661" cy="1384995"/>
          </a:xfrm>
          <a:prstGeom prst="rect">
            <a:avLst/>
          </a:prstGeom>
          <a:noFill/>
        </p:spPr>
        <p:txBody>
          <a:bodyPr wrap="square" rtlCol="0">
            <a:spAutoFit/>
          </a:bodyPr>
          <a:lstStyle/>
          <a:p>
            <a:pPr lvl="0" algn="just"/>
            <a:r>
              <a:rPr lang="es-CO" sz="2800" dirty="0">
                <a:effectLst/>
                <a:latin typeface="Aptos" panose="020B0004020202020204" pitchFamily="34" charset="0"/>
                <a:ea typeface="Aptos" panose="020B0004020202020204" pitchFamily="34" charset="0"/>
                <a:cs typeface="Times New Roman" panose="02020603050405020304" pitchFamily="18" charset="0"/>
              </a:rPr>
              <a:t>Desarrollar un espacio vivencial con los y las participantes para reconocimiento y análisis de la actividad integradora ¿Cómo suena el lugar donde vivo? </a:t>
            </a:r>
          </a:p>
        </p:txBody>
      </p:sp>
    </p:spTree>
    <p:extLst>
      <p:ext uri="{BB962C8B-B14F-4D97-AF65-F5344CB8AC3E}">
        <p14:creationId xmlns:p14="http://schemas.microsoft.com/office/powerpoint/2010/main" val="427848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01A3F313-CB59-96F7-590D-4511228F4E0D}"/>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2CB79CEE-1302-62AA-687C-CDBFA331BD8E}"/>
              </a:ext>
            </a:extLst>
          </p:cNvPr>
          <p:cNvSpPr txBox="1">
            <a:spLocks noGrp="1"/>
          </p:cNvSpPr>
          <p:nvPr>
            <p:ph type="title"/>
          </p:nvPr>
        </p:nvSpPr>
        <p:spPr>
          <a:xfrm>
            <a:off x="2359713" y="320955"/>
            <a:ext cx="7959616" cy="1400916"/>
          </a:xfrm>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r>
              <a:rPr lang="es-CO" sz="3200" b="1" dirty="0">
                <a:solidFill>
                  <a:srgbClr val="53206D"/>
                </a:solidFill>
                <a:latin typeface="Verdana"/>
                <a:ea typeface="Verdana"/>
                <a:cs typeface="Verdana"/>
                <a:sym typeface="Verdana"/>
              </a:rPr>
              <a:t>Experiencia integradora</a:t>
            </a:r>
            <a:br>
              <a:rPr lang="es-CO" sz="3200" b="1" dirty="0">
                <a:solidFill>
                  <a:srgbClr val="53206D"/>
                </a:solidFill>
                <a:latin typeface="Verdana"/>
                <a:ea typeface="Verdana"/>
                <a:cs typeface="Verdana"/>
                <a:sym typeface="Verdana"/>
              </a:rPr>
            </a:br>
            <a:r>
              <a:rPr lang="es-CO" sz="3200" b="1" dirty="0">
                <a:solidFill>
                  <a:srgbClr val="53206D"/>
                </a:solidFill>
                <a:latin typeface="Verdana"/>
                <a:ea typeface="Verdana"/>
                <a:cs typeface="Verdana"/>
                <a:sym typeface="Verdana"/>
              </a:rPr>
              <a:t>Actividad 1</a:t>
            </a:r>
            <a:br>
              <a:rPr lang="es-CO" sz="3200" b="1" dirty="0">
                <a:solidFill>
                  <a:srgbClr val="53206D"/>
                </a:solidFill>
                <a:latin typeface="Verdana"/>
                <a:ea typeface="Verdana"/>
                <a:cs typeface="Verdana"/>
                <a:sym typeface="Verdana"/>
              </a:rPr>
            </a:br>
            <a:r>
              <a:rPr lang="es-CO" sz="3200" b="1" dirty="0">
                <a:solidFill>
                  <a:srgbClr val="53206D"/>
                </a:solidFill>
                <a:latin typeface="Verdana"/>
                <a:ea typeface="Verdana"/>
                <a:cs typeface="Verdana"/>
                <a:sym typeface="Verdana"/>
              </a:rPr>
              <a:t>¿Dónde y con quién?</a:t>
            </a:r>
          </a:p>
        </p:txBody>
      </p:sp>
      <p:pic>
        <p:nvPicPr>
          <p:cNvPr id="201" name="Google Shape;201;p4">
            <a:extLst>
              <a:ext uri="{FF2B5EF4-FFF2-40B4-BE49-F238E27FC236}">
                <a16:creationId xmlns:a16="http://schemas.microsoft.com/office/drawing/2014/main" id="{D6587381-AAC6-65C5-7E6A-FD487A3D4BDC}"/>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40D83540-8086-815B-D733-FFEE151E73B5}"/>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ED53B1ED-5870-01D5-ED9E-78E5C6A2AE7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3" name="Google Shape;213;p4">
              <a:extLst>
                <a:ext uri="{FF2B5EF4-FFF2-40B4-BE49-F238E27FC236}">
                  <a16:creationId xmlns:a16="http://schemas.microsoft.com/office/drawing/2014/main" id="{5AB57240-10D8-DD0D-1DE1-84B758B789BE}"/>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4" name="Google Shape;214;p4">
              <a:extLst>
                <a:ext uri="{FF2B5EF4-FFF2-40B4-BE49-F238E27FC236}">
                  <a16:creationId xmlns:a16="http://schemas.microsoft.com/office/drawing/2014/main" id="{CA6D4947-9AE6-2034-E612-9ACDC045F9DC}"/>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15639754-EE35-D429-1512-4661F13CFB07}"/>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96AC161F-384E-B5C1-37E8-112E26A9D782}"/>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7" name="Google Shape;217;p4">
              <a:extLst>
                <a:ext uri="{FF2B5EF4-FFF2-40B4-BE49-F238E27FC236}">
                  <a16:creationId xmlns:a16="http://schemas.microsoft.com/office/drawing/2014/main" id="{5CAA1164-B460-C401-C091-DCDD432A7BA0}"/>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8" name="Google Shape;218;p4">
              <a:extLst>
                <a:ext uri="{FF2B5EF4-FFF2-40B4-BE49-F238E27FC236}">
                  <a16:creationId xmlns:a16="http://schemas.microsoft.com/office/drawing/2014/main" id="{D179D9F8-1083-A42A-7662-545FEC768E23}"/>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9" name="Google Shape;219;p4">
              <a:extLst>
                <a:ext uri="{FF2B5EF4-FFF2-40B4-BE49-F238E27FC236}">
                  <a16:creationId xmlns:a16="http://schemas.microsoft.com/office/drawing/2014/main" id="{7088FBAA-C6AA-1C99-819A-6CD46168A122}"/>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0" name="Google Shape;220;p4">
              <a:extLst>
                <a:ext uri="{FF2B5EF4-FFF2-40B4-BE49-F238E27FC236}">
                  <a16:creationId xmlns:a16="http://schemas.microsoft.com/office/drawing/2014/main" id="{3E93782B-1356-B413-AE48-AF64F23AD246}"/>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1" name="Google Shape;221;p4">
              <a:extLst>
                <a:ext uri="{FF2B5EF4-FFF2-40B4-BE49-F238E27FC236}">
                  <a16:creationId xmlns:a16="http://schemas.microsoft.com/office/drawing/2014/main" id="{74A3D658-C1E2-46AA-C87E-4F3B222DE64F}"/>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2" name="Google Shape;222;p4">
              <a:extLst>
                <a:ext uri="{FF2B5EF4-FFF2-40B4-BE49-F238E27FC236}">
                  <a16:creationId xmlns:a16="http://schemas.microsoft.com/office/drawing/2014/main" id="{32F1EA32-79E4-9F0A-FFED-0DC94210CDFB}"/>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3" name="Google Shape;223;p4">
              <a:extLst>
                <a:ext uri="{FF2B5EF4-FFF2-40B4-BE49-F238E27FC236}">
                  <a16:creationId xmlns:a16="http://schemas.microsoft.com/office/drawing/2014/main" id="{9F95F432-EF30-E76B-148A-0392ED98A4A5}"/>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grpSp>
      <p:graphicFrame>
        <p:nvGraphicFramePr>
          <p:cNvPr id="3" name="Tabla 2">
            <a:extLst>
              <a:ext uri="{FF2B5EF4-FFF2-40B4-BE49-F238E27FC236}">
                <a16:creationId xmlns:a16="http://schemas.microsoft.com/office/drawing/2014/main" id="{DF7EBAD9-7BE0-8400-6D66-A93BBA7FC827}"/>
              </a:ext>
            </a:extLst>
          </p:cNvPr>
          <p:cNvGraphicFramePr>
            <a:graphicFrameLocks noGrp="1"/>
          </p:cNvGraphicFramePr>
          <p:nvPr>
            <p:extLst>
              <p:ext uri="{D42A27DB-BD31-4B8C-83A1-F6EECF244321}">
                <p14:modId xmlns:p14="http://schemas.microsoft.com/office/powerpoint/2010/main" val="2627955279"/>
              </p:ext>
            </p:extLst>
          </p:nvPr>
        </p:nvGraphicFramePr>
        <p:xfrm>
          <a:off x="4228051" y="1797398"/>
          <a:ext cx="7629946" cy="3393603"/>
        </p:xfrm>
        <a:graphic>
          <a:graphicData uri="http://schemas.openxmlformats.org/drawingml/2006/table">
            <a:tbl>
              <a:tblPr firstRow="1" bandRow="1">
                <a:tableStyleId>{388BDFB1-30BA-4BD1-A0BA-AFD254533319}</a:tableStyleId>
              </a:tblPr>
              <a:tblGrid>
                <a:gridCol w="7629946">
                  <a:extLst>
                    <a:ext uri="{9D8B030D-6E8A-4147-A177-3AD203B41FA5}">
                      <a16:colId xmlns:a16="http://schemas.microsoft.com/office/drawing/2014/main" val="3280044065"/>
                    </a:ext>
                  </a:extLst>
                </a:gridCol>
              </a:tblGrid>
              <a:tr h="5339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a:solidFill>
                            <a:srgbClr val="000000"/>
                          </a:solidFill>
                          <a:effectLst/>
                          <a:latin typeface="Arial"/>
                          <a:ea typeface="Arial"/>
                          <a:cs typeface="Arial"/>
                          <a:sym typeface="Arial"/>
                        </a:rPr>
                        <a:t>1. ¿Cuáles son los sonidos más característicos del lugar donde se desarrolla el evento de formación, aquellos que no se escuchan en otros sitios?</a:t>
                      </a: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766060"/>
                  </a:ext>
                </a:extLst>
              </a:tr>
              <a:tr h="3141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a:solidFill>
                            <a:srgbClr val="000000"/>
                          </a:solidFill>
                          <a:effectLst/>
                          <a:latin typeface="Arial"/>
                          <a:ea typeface="Arial"/>
                          <a:cs typeface="Arial"/>
                          <a:sym typeface="Arial"/>
                        </a:rPr>
                        <a:t>2. ¿Cuál es la fuente de sonidos o vibraciones de este lugar?</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017803"/>
                  </a:ext>
                </a:extLst>
              </a:tr>
              <a:tr h="3141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a:solidFill>
                            <a:srgbClr val="000000"/>
                          </a:solidFill>
                          <a:effectLst/>
                          <a:latin typeface="Arial"/>
                          <a:ea typeface="Arial"/>
                          <a:cs typeface="Arial"/>
                          <a:sym typeface="Arial"/>
                        </a:rPr>
                        <a:t>3. ¿Estos sonidos son producidos por los humanos, los animales o por el entorno natural?</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490679"/>
                  </a:ext>
                </a:extLst>
              </a:tr>
              <a:tr h="352316">
                <a:tc>
                  <a:txBody>
                    <a:bodyPr/>
                    <a:lstStyle/>
                    <a:p>
                      <a:pPr algn="l"/>
                      <a:r>
                        <a:rPr lang="es-CO" sz="1400" b="0" i="0" u="none" strike="noStrike" cap="none" dirty="0">
                          <a:solidFill>
                            <a:srgbClr val="000000"/>
                          </a:solidFill>
                          <a:effectLst/>
                          <a:latin typeface="Arial"/>
                          <a:ea typeface="Arial"/>
                          <a:cs typeface="Arial"/>
                          <a:sym typeface="Arial"/>
                        </a:rPr>
                        <a:t>4. ¿Qué es lo que suena con mayor y con menor volumen?</a:t>
                      </a:r>
                      <a:r>
                        <a:rPr lang="es-CO" dirty="0">
                          <a:effectLst/>
                        </a:rPr>
                        <a:t> </a:t>
                      </a:r>
                      <a:endParaRPr lang="es-ES_tradnl" sz="1400" b="0" dirty="0">
                        <a:solidFill>
                          <a:schemeClr val="tx1"/>
                        </a:solidFill>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886131"/>
                  </a:ext>
                </a:extLst>
              </a:tr>
              <a:tr h="5339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a:solidFill>
                            <a:srgbClr val="000000"/>
                          </a:solidFill>
                          <a:effectLst/>
                          <a:latin typeface="Arial"/>
                          <a:ea typeface="Arial"/>
                          <a:cs typeface="Arial"/>
                          <a:sym typeface="Arial"/>
                        </a:rPr>
                        <a:t>5. ¿Cuál es la música que escuchan en este lugar o en los lugares que habitan los y las participantes?</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0668656"/>
                  </a:ext>
                </a:extLst>
              </a:tr>
              <a:tr h="3141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a:solidFill>
                            <a:srgbClr val="000000"/>
                          </a:solidFill>
                          <a:effectLst/>
                          <a:latin typeface="Arial"/>
                          <a:ea typeface="Arial"/>
                          <a:cs typeface="Arial"/>
                          <a:sym typeface="Arial"/>
                        </a:rPr>
                        <a:t>6. ¿Cómo son los bailes a los que invita el lugar donde viven los y las participantes?</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122628"/>
                  </a:ext>
                </a:extLst>
              </a:tr>
              <a:tr h="3141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a:solidFill>
                            <a:srgbClr val="000000"/>
                          </a:solidFill>
                          <a:effectLst/>
                          <a:latin typeface="Arial"/>
                          <a:ea typeface="Arial"/>
                          <a:cs typeface="Arial"/>
                          <a:sym typeface="Arial"/>
                        </a:rPr>
                        <a:t>7. ¿Qué dicen las letras de las canciones que escuchan los y las participantes?</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934935"/>
                  </a:ext>
                </a:extLst>
              </a:tr>
              <a:tr h="7168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a:solidFill>
                            <a:srgbClr val="000000"/>
                          </a:solidFill>
                          <a:effectLst/>
                          <a:latin typeface="Arial"/>
                          <a:ea typeface="Arial"/>
                          <a:cs typeface="Arial"/>
                          <a:sym typeface="Arial"/>
                        </a:rPr>
                        <a:t>8. ¿Cómo se relacionan las personas con baja audición o sordas con la que comparten los y las participantes en el lugar donde viven?.</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9749246"/>
                  </a:ext>
                </a:extLst>
              </a:tr>
            </a:tbl>
          </a:graphicData>
        </a:graphic>
      </p:graphicFrame>
      <p:sp>
        <p:nvSpPr>
          <p:cNvPr id="2" name="CuadroTexto 1">
            <a:extLst>
              <a:ext uri="{FF2B5EF4-FFF2-40B4-BE49-F238E27FC236}">
                <a16:creationId xmlns:a16="http://schemas.microsoft.com/office/drawing/2014/main" id="{5F80FA6D-F7C9-CABC-AA67-A3C5E84E327A}"/>
              </a:ext>
            </a:extLst>
          </p:cNvPr>
          <p:cNvSpPr txBox="1"/>
          <p:nvPr/>
        </p:nvSpPr>
        <p:spPr>
          <a:xfrm>
            <a:off x="911095" y="1650418"/>
            <a:ext cx="3216730" cy="3693319"/>
          </a:xfrm>
          <a:prstGeom prst="rect">
            <a:avLst/>
          </a:prstGeom>
          <a:gradFill flip="none" rotWithShape="1">
            <a:gsLst>
              <a:gs pos="0">
                <a:schemeClr val="accent5">
                  <a:lumMod val="5000"/>
                  <a:lumOff val="95000"/>
                </a:schemeClr>
              </a:gs>
              <a:gs pos="82000">
                <a:schemeClr val="accent2">
                  <a:lumMod val="20000"/>
                  <a:lumOff val="80000"/>
                </a:schemeClr>
              </a:gs>
              <a:gs pos="92000">
                <a:schemeClr val="accent2">
                  <a:lumMod val="20000"/>
                  <a:lumOff val="80000"/>
                </a:schemeClr>
              </a:gs>
              <a:gs pos="100000">
                <a:schemeClr val="accent2">
                  <a:lumMod val="20000"/>
                  <a:lumOff val="80000"/>
                </a:schemeClr>
              </a:gs>
            </a:gsLst>
            <a:lin ang="5400000" scaled="1"/>
            <a:tileRect/>
          </a:gradFill>
        </p:spPr>
        <p:txBody>
          <a:bodyPr wrap="square" rtlCol="0">
            <a:spAutoFit/>
          </a:bodyPr>
          <a:lstStyle/>
          <a:p>
            <a:pPr algn="ctr"/>
            <a:r>
              <a:rPr lang="es-CO" sz="1800" dirty="0">
                <a:effectLst/>
                <a:latin typeface="Aptos" panose="020B0004020202020204" pitchFamily="34" charset="0"/>
                <a:ea typeface="Aptos" panose="020B0004020202020204" pitchFamily="34" charset="0"/>
                <a:cs typeface="Times New Roman" panose="02020603050405020304" pitchFamily="18" charset="0"/>
              </a:rPr>
              <a:t>Cada equipo hará la exploración del paisaje sonoro propio del lugar donde se realiza el encuentro de formación, o de las experiencias sonoras de los y las participantes. A cada grupo se le asigna solo una pregunta, y para responderla pueden recorrer los espacios del lugar del evento o permanecer en la mesa de trabajo:</a:t>
            </a:r>
          </a:p>
        </p:txBody>
      </p:sp>
      <p:pic>
        <p:nvPicPr>
          <p:cNvPr id="224" name="Google Shape;224;p4">
            <a:extLst>
              <a:ext uri="{FF2B5EF4-FFF2-40B4-BE49-F238E27FC236}">
                <a16:creationId xmlns:a16="http://schemas.microsoft.com/office/drawing/2014/main" id="{FB1C88F1-816A-D50B-1D03-20FD0955E80F}"/>
              </a:ext>
            </a:extLst>
          </p:cNvPr>
          <p:cNvPicPr preferRelativeResize="0"/>
          <p:nvPr/>
        </p:nvPicPr>
        <p:blipFill rotWithShape="1">
          <a:blip r:embed="rId5">
            <a:alphaModFix/>
          </a:blip>
          <a:srcRect/>
          <a:stretch/>
        </p:blipFill>
        <p:spPr>
          <a:xfrm>
            <a:off x="-81266" y="4863494"/>
            <a:ext cx="1935214" cy="1994506"/>
          </a:xfrm>
          <a:prstGeom prst="rect">
            <a:avLst/>
          </a:prstGeom>
          <a:noFill/>
          <a:ln>
            <a:noFill/>
          </a:ln>
        </p:spPr>
      </p:pic>
      <p:pic>
        <p:nvPicPr>
          <p:cNvPr id="4" name="Imagen 3">
            <a:extLst>
              <a:ext uri="{FF2B5EF4-FFF2-40B4-BE49-F238E27FC236}">
                <a16:creationId xmlns:a16="http://schemas.microsoft.com/office/drawing/2014/main" id="{7063838D-BE76-3FD3-0B4E-5A9786DA270A}"/>
              </a:ext>
            </a:extLst>
          </p:cNvPr>
          <p:cNvPicPr>
            <a:picLocks noChangeAspect="1"/>
          </p:cNvPicPr>
          <p:nvPr/>
        </p:nvPicPr>
        <p:blipFill>
          <a:blip r:embed="rId6"/>
          <a:stretch>
            <a:fillRect/>
          </a:stretch>
        </p:blipFill>
        <p:spPr>
          <a:xfrm>
            <a:off x="2115697" y="5252705"/>
            <a:ext cx="7772400" cy="1263958"/>
          </a:xfrm>
          <a:prstGeom prst="rect">
            <a:avLst/>
          </a:prstGeom>
        </p:spPr>
      </p:pic>
    </p:spTree>
    <p:extLst>
      <p:ext uri="{BB962C8B-B14F-4D97-AF65-F5344CB8AC3E}">
        <p14:creationId xmlns:p14="http://schemas.microsoft.com/office/powerpoint/2010/main" val="31050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DEFDC6B3-BB63-1D89-7F08-36E6EAD2E85B}"/>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858F8473-3102-EE04-D2E0-683324FF436A}"/>
              </a:ext>
            </a:extLst>
          </p:cNvPr>
          <p:cNvSpPr txBox="1">
            <a:spLocks noGrp="1"/>
          </p:cNvSpPr>
          <p:nvPr>
            <p:ph type="title"/>
          </p:nvPr>
        </p:nvSpPr>
        <p:spPr>
          <a:xfrm>
            <a:off x="2359713" y="320955"/>
            <a:ext cx="8060400" cy="806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Contenido</a:t>
            </a:r>
            <a:endParaRPr sz="36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2556FEC7-28DA-6F4C-277F-F0C545279589}"/>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9932B656-FBFD-C3C6-7D87-2541C53F070C}"/>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7CA78055-405F-D92F-78A0-FFE029540EC4}"/>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9C2E32D3-BDB2-C457-86A9-543ED2879D64}"/>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45DC448A-1B42-FD84-FD0D-EB42EAE23683}"/>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0B4AC19E-8518-A958-766C-39817F597D4B}"/>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708853A1-D957-A27A-101E-3BBE7F6F7C3F}"/>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9AD2CF19-B00A-F212-A5A4-C584E5BD3E78}"/>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D8C0A181-281C-E74A-7C3D-150220099D79}"/>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F5EBD9EA-13A2-B83B-BC7E-F1F77151EE2E}"/>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1F479880-84EF-8259-FA39-A47550732A9E}"/>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48A5EA21-99C1-4A95-7ED0-E15AECCE49D3}"/>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CF3B6E39-3F46-C968-7D71-050D35BDFC06}"/>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29115AAE-8A77-8459-95DD-158A284EFB61}"/>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224" name="Google Shape;224;p4">
            <a:extLst>
              <a:ext uri="{FF2B5EF4-FFF2-40B4-BE49-F238E27FC236}">
                <a16:creationId xmlns:a16="http://schemas.microsoft.com/office/drawing/2014/main" id="{CBE0050B-A4D6-9479-1E59-0C28ADF624AE}"/>
              </a:ext>
            </a:extLst>
          </p:cNvPr>
          <p:cNvPicPr preferRelativeResize="0"/>
          <p:nvPr/>
        </p:nvPicPr>
        <p:blipFill rotWithShape="1">
          <a:blip r:embed="rId5">
            <a:alphaModFix/>
          </a:blip>
          <a:srcRect/>
          <a:stretch/>
        </p:blipFill>
        <p:spPr>
          <a:xfrm>
            <a:off x="-81266" y="4863494"/>
            <a:ext cx="1935214" cy="1994506"/>
          </a:xfrm>
          <a:prstGeom prst="rect">
            <a:avLst/>
          </a:prstGeom>
          <a:noFill/>
          <a:ln>
            <a:noFill/>
          </a:ln>
        </p:spPr>
      </p:pic>
      <p:graphicFrame>
        <p:nvGraphicFramePr>
          <p:cNvPr id="3" name="Tabla 2">
            <a:extLst>
              <a:ext uri="{FF2B5EF4-FFF2-40B4-BE49-F238E27FC236}">
                <a16:creationId xmlns:a16="http://schemas.microsoft.com/office/drawing/2014/main" id="{BE9F80EB-7306-E6A8-9B2F-284511285685}"/>
              </a:ext>
            </a:extLst>
          </p:cNvPr>
          <p:cNvGraphicFramePr>
            <a:graphicFrameLocks noGrp="1"/>
          </p:cNvGraphicFramePr>
          <p:nvPr>
            <p:extLst>
              <p:ext uri="{D42A27DB-BD31-4B8C-83A1-F6EECF244321}">
                <p14:modId xmlns:p14="http://schemas.microsoft.com/office/powerpoint/2010/main" val="1458124292"/>
              </p:ext>
            </p:extLst>
          </p:nvPr>
        </p:nvGraphicFramePr>
        <p:xfrm>
          <a:off x="2470968" y="1723505"/>
          <a:ext cx="8244657" cy="3535680"/>
        </p:xfrm>
        <a:graphic>
          <a:graphicData uri="http://schemas.openxmlformats.org/drawingml/2006/table">
            <a:tbl>
              <a:tblPr firstRow="1" bandRow="1">
                <a:tableStyleId>{388BDFB1-30BA-4BD1-A0BA-AFD254533319}</a:tableStyleId>
              </a:tblPr>
              <a:tblGrid>
                <a:gridCol w="8244657">
                  <a:extLst>
                    <a:ext uri="{9D8B030D-6E8A-4147-A177-3AD203B41FA5}">
                      <a16:colId xmlns:a16="http://schemas.microsoft.com/office/drawing/2014/main" val="3280044065"/>
                    </a:ext>
                  </a:extLst>
                </a:gridCol>
              </a:tblGrid>
              <a:tr h="218813">
                <a:tc>
                  <a:txBody>
                    <a:bodyPr/>
                    <a:lstStyle/>
                    <a:p>
                      <a:pPr algn="l"/>
                      <a:r>
                        <a:rPr lang="es-ES_tradnl" sz="2000" b="1" dirty="0">
                          <a:solidFill>
                            <a:schemeClr val="tx1"/>
                          </a:solidFill>
                        </a:rPr>
                        <a:t>Línea Pensamiento y Comunicación</a:t>
                      </a:r>
                    </a:p>
                    <a:p>
                      <a:pPr algn="l"/>
                      <a:r>
                        <a:rPr lang="es-ES_tradnl" sz="2000" b="1" dirty="0">
                          <a:solidFill>
                            <a:schemeClr val="tx1"/>
                          </a:solidFill>
                        </a:rPr>
                        <a:t>     </a:t>
                      </a:r>
                      <a:r>
                        <a:rPr lang="es-ES_tradnl" sz="2000" b="0" dirty="0">
                          <a:solidFill>
                            <a:schemeClr val="tx1"/>
                          </a:solidFill>
                        </a:rPr>
                        <a:t>Objetivo</a:t>
                      </a:r>
                    </a:p>
                    <a:p>
                      <a:pPr algn="l"/>
                      <a:r>
                        <a:rPr lang="es-ES_tradnl" sz="2000" b="0" dirty="0">
                          <a:solidFill>
                            <a:schemeClr val="tx1"/>
                          </a:solidFill>
                        </a:rPr>
                        <a:t>     Ruta pedagógica 2025</a:t>
                      </a: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766060"/>
                  </a:ext>
                </a:extLst>
              </a:tr>
              <a:tr h="218813">
                <a:tc>
                  <a:txBody>
                    <a:bodyPr/>
                    <a:lstStyle/>
                    <a:p>
                      <a:pPr algn="l"/>
                      <a:r>
                        <a:rPr lang="es-ES_tradnl" sz="2000" b="1" dirty="0">
                          <a:solidFill>
                            <a:schemeClr val="tx1"/>
                          </a:solidFill>
                        </a:rPr>
                        <a:t>Propuesta Momento I</a:t>
                      </a:r>
                    </a:p>
                    <a:p>
                      <a:pPr algn="l"/>
                      <a:r>
                        <a:rPr lang="es-ES_tradnl" sz="2000" b="1" dirty="0">
                          <a:solidFill>
                            <a:schemeClr val="tx1"/>
                          </a:solidFill>
                        </a:rPr>
                        <a:t>     </a:t>
                      </a:r>
                      <a:r>
                        <a:rPr lang="es-ES_tradnl" sz="2000" b="0" dirty="0">
                          <a:solidFill>
                            <a:schemeClr val="tx1"/>
                          </a:solidFill>
                        </a:rPr>
                        <a:t>Objetivo y recursos</a:t>
                      </a:r>
                    </a:p>
                    <a:p>
                      <a:pPr algn="l"/>
                      <a:r>
                        <a:rPr lang="es-ES_tradnl" sz="2000" b="0" dirty="0">
                          <a:solidFill>
                            <a:schemeClr val="tx1"/>
                          </a:solidFill>
                        </a:rPr>
                        <a:t>     Marco de referencia</a:t>
                      </a:r>
                    </a:p>
                    <a:p>
                      <a:pPr algn="l"/>
                      <a:r>
                        <a:rPr lang="es-ES_tradnl" sz="2000" b="0" dirty="0">
                          <a:solidFill>
                            <a:schemeClr val="tx1"/>
                          </a:solidFill>
                        </a:rPr>
                        <a:t>     </a:t>
                      </a:r>
                    </a:p>
                    <a:p>
                      <a:pPr algn="l"/>
                      <a:r>
                        <a:rPr lang="es-ES_tradnl" sz="2000" b="0" dirty="0">
                          <a:solidFill>
                            <a:schemeClr val="tx1"/>
                          </a:solidFill>
                        </a:rPr>
                        <a:t>     </a:t>
                      </a:r>
                      <a:r>
                        <a:rPr lang="es-ES_tradnl" sz="2000" b="1" i="1" dirty="0">
                          <a:solidFill>
                            <a:schemeClr val="tx1"/>
                          </a:solidFill>
                        </a:rPr>
                        <a:t>Secuencia</a:t>
                      </a:r>
                      <a:r>
                        <a:rPr lang="es-ES_tradnl" sz="2000" b="1" i="1" baseline="0" dirty="0">
                          <a:solidFill>
                            <a:schemeClr val="tx1"/>
                          </a:solidFill>
                        </a:rPr>
                        <a:t> Didáctica</a:t>
                      </a:r>
                      <a:r>
                        <a:rPr lang="es-ES_tradnl" sz="2000" b="1" i="1" dirty="0">
                          <a:solidFill>
                            <a:schemeClr val="tx1"/>
                          </a:solidFill>
                        </a:rPr>
                        <a:t> ¿Cómo suena el lugar donde vivo?</a:t>
                      </a:r>
                    </a:p>
                    <a:p>
                      <a:pPr algn="l"/>
                      <a:r>
                        <a:rPr lang="es-ES_tradnl" sz="2000" b="0" dirty="0">
                          <a:solidFill>
                            <a:schemeClr val="tx1"/>
                          </a:solidFill>
                        </a:rPr>
                        <a:t>     Aprendizajes por áreas integradas</a:t>
                      </a:r>
                    </a:p>
                    <a:p>
                      <a:pPr algn="l"/>
                      <a:r>
                        <a:rPr lang="es-ES_tradnl" sz="2000" b="0" dirty="0">
                          <a:solidFill>
                            <a:schemeClr val="tx1"/>
                          </a:solidFill>
                        </a:rPr>
                        <a:t>     Matriz aprendizajes integrados</a:t>
                      </a:r>
                    </a:p>
                    <a:p>
                      <a:pPr algn="l"/>
                      <a:r>
                        <a:rPr lang="es-ES_tradnl" sz="2000" b="0" dirty="0">
                          <a:solidFill>
                            <a:schemeClr val="tx1"/>
                          </a:solidFill>
                        </a:rPr>
                        <a:t>     </a:t>
                      </a:r>
                      <a:endParaRPr lang="es-ES_tradnl" sz="2000" b="1" dirty="0">
                        <a:solidFill>
                          <a:schemeClr val="tx1"/>
                        </a:solidFill>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017803"/>
                  </a:ext>
                </a:extLst>
              </a:tr>
            </a:tbl>
          </a:graphicData>
        </a:graphic>
      </p:graphicFrame>
    </p:spTree>
    <p:extLst>
      <p:ext uri="{BB962C8B-B14F-4D97-AF65-F5344CB8AC3E}">
        <p14:creationId xmlns:p14="http://schemas.microsoft.com/office/powerpoint/2010/main" val="2937331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76781659-DBCD-6DE9-953C-43F8212C48C3}"/>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8FCEB904-6ACB-034A-8812-0E120899C728}"/>
              </a:ext>
            </a:extLst>
          </p:cNvPr>
          <p:cNvSpPr txBox="1">
            <a:spLocks noGrp="1"/>
          </p:cNvSpPr>
          <p:nvPr>
            <p:ph type="title"/>
          </p:nvPr>
        </p:nvSpPr>
        <p:spPr>
          <a:xfrm>
            <a:off x="2359713" y="320955"/>
            <a:ext cx="7959616" cy="1400916"/>
          </a:xfrm>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r>
              <a:rPr lang="es-CO" sz="3200" b="1" dirty="0">
                <a:solidFill>
                  <a:srgbClr val="53206D"/>
                </a:solidFill>
                <a:latin typeface="Verdana"/>
                <a:ea typeface="Verdana"/>
                <a:cs typeface="Verdana"/>
                <a:sym typeface="Verdana"/>
              </a:rPr>
              <a:t>Experiencia integradora</a:t>
            </a:r>
            <a:br>
              <a:rPr lang="es-CO" sz="3200" b="1" dirty="0">
                <a:solidFill>
                  <a:srgbClr val="53206D"/>
                </a:solidFill>
                <a:latin typeface="Verdana"/>
                <a:ea typeface="Verdana"/>
                <a:cs typeface="Verdana"/>
                <a:sym typeface="Verdana"/>
              </a:rPr>
            </a:br>
            <a:r>
              <a:rPr lang="es-CO" sz="3200" b="1" dirty="0">
                <a:solidFill>
                  <a:srgbClr val="53206D"/>
                </a:solidFill>
                <a:latin typeface="Verdana"/>
                <a:ea typeface="Verdana"/>
                <a:cs typeface="Verdana"/>
                <a:sym typeface="Verdana"/>
              </a:rPr>
              <a:t>Actividad 2</a:t>
            </a:r>
            <a:br>
              <a:rPr lang="es-CO" sz="3200" b="1" dirty="0">
                <a:solidFill>
                  <a:srgbClr val="53206D"/>
                </a:solidFill>
                <a:latin typeface="Verdana"/>
                <a:ea typeface="Verdana"/>
                <a:cs typeface="Verdana"/>
                <a:sym typeface="Verdana"/>
              </a:rPr>
            </a:br>
            <a:r>
              <a:rPr lang="es-CO" sz="3200" b="1" dirty="0">
                <a:solidFill>
                  <a:srgbClr val="53206D"/>
                </a:solidFill>
                <a:latin typeface="Verdana"/>
                <a:ea typeface="Verdana"/>
                <a:cs typeface="Verdana"/>
                <a:sym typeface="Verdana"/>
              </a:rPr>
              <a:t>¿Y eso dónde queda?</a:t>
            </a:r>
          </a:p>
        </p:txBody>
      </p:sp>
      <p:pic>
        <p:nvPicPr>
          <p:cNvPr id="201" name="Google Shape;201;p4">
            <a:extLst>
              <a:ext uri="{FF2B5EF4-FFF2-40B4-BE49-F238E27FC236}">
                <a16:creationId xmlns:a16="http://schemas.microsoft.com/office/drawing/2014/main" id="{40E2B50D-520B-A2F2-EAF6-D44500CA7C28}"/>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752ACD42-FD31-BB32-FCC2-DEBBA7A449AA}"/>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C62B557C-FF12-10B0-DB40-057C9BF505FD}"/>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3" name="Google Shape;213;p4">
              <a:extLst>
                <a:ext uri="{FF2B5EF4-FFF2-40B4-BE49-F238E27FC236}">
                  <a16:creationId xmlns:a16="http://schemas.microsoft.com/office/drawing/2014/main" id="{B698EDEF-3560-429E-8192-14F5649EB736}"/>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4" name="Google Shape;214;p4">
              <a:extLst>
                <a:ext uri="{FF2B5EF4-FFF2-40B4-BE49-F238E27FC236}">
                  <a16:creationId xmlns:a16="http://schemas.microsoft.com/office/drawing/2014/main" id="{E396D018-8B6B-D96D-512B-C886EE648120}"/>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DB6E6A48-F799-8812-CFE9-03F2350905E9}"/>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13273D18-57F7-7159-6798-B4B807064FAA}"/>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7" name="Google Shape;217;p4">
              <a:extLst>
                <a:ext uri="{FF2B5EF4-FFF2-40B4-BE49-F238E27FC236}">
                  <a16:creationId xmlns:a16="http://schemas.microsoft.com/office/drawing/2014/main" id="{F5CAF63F-2C93-5E7F-B3BC-2844C7DE6E3D}"/>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8" name="Google Shape;218;p4">
              <a:extLst>
                <a:ext uri="{FF2B5EF4-FFF2-40B4-BE49-F238E27FC236}">
                  <a16:creationId xmlns:a16="http://schemas.microsoft.com/office/drawing/2014/main" id="{41B0EA85-4A60-ED5A-B376-8A4329A938D5}"/>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19" name="Google Shape;219;p4">
              <a:extLst>
                <a:ext uri="{FF2B5EF4-FFF2-40B4-BE49-F238E27FC236}">
                  <a16:creationId xmlns:a16="http://schemas.microsoft.com/office/drawing/2014/main" id="{7227B64D-9E09-5C88-EB66-63AFB68568EB}"/>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0" name="Google Shape;220;p4">
              <a:extLst>
                <a:ext uri="{FF2B5EF4-FFF2-40B4-BE49-F238E27FC236}">
                  <a16:creationId xmlns:a16="http://schemas.microsoft.com/office/drawing/2014/main" id="{323734E4-55A9-549B-9CF0-1D41F506C3DA}"/>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1" name="Google Shape;221;p4">
              <a:extLst>
                <a:ext uri="{FF2B5EF4-FFF2-40B4-BE49-F238E27FC236}">
                  <a16:creationId xmlns:a16="http://schemas.microsoft.com/office/drawing/2014/main" id="{3F966D16-3FEC-2A32-0982-5A82045EF63F}"/>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2" name="Google Shape;222;p4">
              <a:extLst>
                <a:ext uri="{FF2B5EF4-FFF2-40B4-BE49-F238E27FC236}">
                  <a16:creationId xmlns:a16="http://schemas.microsoft.com/office/drawing/2014/main" id="{ED02C5EA-22AC-3C13-D1D1-B83708C8177D}"/>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sp>
          <p:nvSpPr>
            <p:cNvPr id="223" name="Google Shape;223;p4">
              <a:extLst>
                <a:ext uri="{FF2B5EF4-FFF2-40B4-BE49-F238E27FC236}">
                  <a16:creationId xmlns:a16="http://schemas.microsoft.com/office/drawing/2014/main" id="{0D300C9A-62C8-6640-F002-E1DFC51944AE}"/>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5D74"/>
                </a:solidFill>
                <a:latin typeface="Arial"/>
                <a:ea typeface="Arial"/>
                <a:cs typeface="Arial"/>
                <a:sym typeface="Arial"/>
              </a:endParaRPr>
            </a:p>
          </p:txBody>
        </p:sp>
      </p:grpSp>
      <p:graphicFrame>
        <p:nvGraphicFramePr>
          <p:cNvPr id="3" name="Tabla 2">
            <a:extLst>
              <a:ext uri="{FF2B5EF4-FFF2-40B4-BE49-F238E27FC236}">
                <a16:creationId xmlns:a16="http://schemas.microsoft.com/office/drawing/2014/main" id="{87BA7062-71E7-13CF-FB2F-10DBB13C2AA1}"/>
              </a:ext>
            </a:extLst>
          </p:cNvPr>
          <p:cNvGraphicFramePr>
            <a:graphicFrameLocks noGrp="1"/>
          </p:cNvGraphicFramePr>
          <p:nvPr>
            <p:extLst>
              <p:ext uri="{D42A27DB-BD31-4B8C-83A1-F6EECF244321}">
                <p14:modId xmlns:p14="http://schemas.microsoft.com/office/powerpoint/2010/main" val="2250037747"/>
              </p:ext>
            </p:extLst>
          </p:nvPr>
        </p:nvGraphicFramePr>
        <p:xfrm>
          <a:off x="771525" y="1580126"/>
          <a:ext cx="3304264" cy="3352800"/>
        </p:xfrm>
        <a:graphic>
          <a:graphicData uri="http://schemas.openxmlformats.org/drawingml/2006/table">
            <a:tbl>
              <a:tblPr firstRow="1" bandRow="1">
                <a:tableStyleId>{388BDFB1-30BA-4BD1-A0BA-AFD254533319}</a:tableStyleId>
              </a:tblPr>
              <a:tblGrid>
                <a:gridCol w="3304264">
                  <a:extLst>
                    <a:ext uri="{9D8B030D-6E8A-4147-A177-3AD203B41FA5}">
                      <a16:colId xmlns:a16="http://schemas.microsoft.com/office/drawing/2014/main" val="3280044065"/>
                    </a:ext>
                  </a:extLst>
                </a:gridCol>
              </a:tblGrid>
              <a:tr h="170290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rgbClr val="000000"/>
                          </a:solidFill>
                          <a:effectLst/>
                          <a:latin typeface="Arial"/>
                          <a:ea typeface="Arial"/>
                          <a:cs typeface="Arial"/>
                          <a:sym typeface="Arial"/>
                        </a:rPr>
                        <a:t>Cada equipo, haciendo uso de recursos web, dibujará un plano o mapa en el que muestre dónde se ubica la fuente de sonido o vibración que identificaron, o cuál es la música o los bailes del lugar donde vive. </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017803"/>
                  </a:ext>
                </a:extLst>
              </a:tr>
              <a:tr h="138608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600" b="1" dirty="0"/>
                        <a:t>Google </a:t>
                      </a:r>
                      <a:r>
                        <a:rPr lang="es-CO" sz="1600" b="1" dirty="0" err="1"/>
                        <a:t>My</a:t>
                      </a:r>
                      <a:r>
                        <a:rPr lang="es-CO" sz="1600" b="1" dirty="0"/>
                        <a:t> </a:t>
                      </a:r>
                      <a:r>
                        <a:rPr lang="es-CO" sz="1600" b="1" dirty="0" err="1"/>
                        <a:t>Maps</a:t>
                      </a:r>
                      <a:r>
                        <a:rPr lang="es-CO" sz="1600" dirty="0"/>
                        <a:t> (</a:t>
                      </a:r>
                      <a:r>
                        <a:rPr lang="es-CO" sz="1600" dirty="0">
                          <a:hlinkClick r:id="rId5"/>
                        </a:rPr>
                        <a:t>.</a:t>
                      </a:r>
                      <a:r>
                        <a:rPr lang="es-CO" sz="1600" dirty="0" err="1">
                          <a:hlinkClick r:id="rId5"/>
                        </a:rPr>
                        <a:t>google.cmymapsom</a:t>
                      </a:r>
                      <a:r>
                        <a:rPr lang="es-CO" sz="1600" dirty="0"/>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600" b="1" dirty="0" err="1"/>
                        <a:t>Scribble</a:t>
                      </a:r>
                      <a:r>
                        <a:rPr lang="es-CO" sz="1600" b="1" dirty="0"/>
                        <a:t> </a:t>
                      </a:r>
                      <a:r>
                        <a:rPr lang="es-CO" sz="1600" b="1" dirty="0" err="1"/>
                        <a:t>Maps</a:t>
                      </a:r>
                      <a:r>
                        <a:rPr lang="es-CO" sz="1600" dirty="0"/>
                        <a:t> (</a:t>
                      </a:r>
                      <a:r>
                        <a:rPr lang="es-CO" sz="1600" dirty="0">
                          <a:hlinkClick r:id="rId6"/>
                        </a:rPr>
                        <a:t>scribblemaps.com</a:t>
                      </a:r>
                      <a:r>
                        <a:rPr lang="es-CO" sz="1600" dirty="0"/>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600" b="1" dirty="0" err="1"/>
                        <a:t>Draw.io</a:t>
                      </a:r>
                      <a:r>
                        <a:rPr lang="es-CO" sz="1600" b="1" dirty="0"/>
                        <a:t> (</a:t>
                      </a:r>
                      <a:r>
                        <a:rPr lang="es-CO" sz="1600" b="1" dirty="0" err="1"/>
                        <a:t>diagrams.net</a:t>
                      </a:r>
                      <a:r>
                        <a:rPr lang="es-CO" sz="1600" b="1" dirty="0"/>
                        <a:t>)</a:t>
                      </a:r>
                      <a:r>
                        <a:rPr lang="es-CO" sz="1600" dirty="0"/>
                        <a:t> (</a:t>
                      </a:r>
                      <a:r>
                        <a:rPr lang="es-CO" sz="1600" dirty="0" err="1"/>
                        <a:t>app.diagrams.net</a:t>
                      </a:r>
                      <a:r>
                        <a:rPr lang="es-CO" sz="1600" dirty="0"/>
                        <a:t>)</a:t>
                      </a:r>
                      <a:endParaRPr lang="es-CO" sz="1600" b="0" i="0" u="none" strike="noStrike" cap="none" dirty="0">
                        <a:solidFill>
                          <a:srgbClr val="000000"/>
                        </a:solidFill>
                        <a:effectLst/>
                        <a:latin typeface="Arial"/>
                        <a:ea typeface="Arial"/>
                        <a:cs typeface="Arial"/>
                        <a:sym typeface="Arial"/>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7011976"/>
                  </a:ext>
                </a:extLst>
              </a:tr>
            </a:tbl>
          </a:graphicData>
        </a:graphic>
      </p:graphicFrame>
      <p:pic>
        <p:nvPicPr>
          <p:cNvPr id="224" name="Google Shape;224;p4">
            <a:extLst>
              <a:ext uri="{FF2B5EF4-FFF2-40B4-BE49-F238E27FC236}">
                <a16:creationId xmlns:a16="http://schemas.microsoft.com/office/drawing/2014/main" id="{288FE16D-ADAE-5FDE-9AC1-621FC2C67A44}"/>
              </a:ext>
            </a:extLst>
          </p:cNvPr>
          <p:cNvPicPr preferRelativeResize="0"/>
          <p:nvPr/>
        </p:nvPicPr>
        <p:blipFill rotWithShape="1">
          <a:blip r:embed="rId7">
            <a:alphaModFix/>
          </a:blip>
          <a:srcRect/>
          <a:stretch/>
        </p:blipFill>
        <p:spPr>
          <a:xfrm>
            <a:off x="-81266" y="4863494"/>
            <a:ext cx="1935214" cy="1994506"/>
          </a:xfrm>
          <a:prstGeom prst="rect">
            <a:avLst/>
          </a:prstGeom>
          <a:noFill/>
          <a:ln>
            <a:noFill/>
          </a:ln>
        </p:spPr>
      </p:pic>
      <p:pic>
        <p:nvPicPr>
          <p:cNvPr id="9" name="Imagen 8">
            <a:extLst>
              <a:ext uri="{FF2B5EF4-FFF2-40B4-BE49-F238E27FC236}">
                <a16:creationId xmlns:a16="http://schemas.microsoft.com/office/drawing/2014/main" id="{AB75E88E-45D7-9996-C06F-AF36A798CBCD}"/>
              </a:ext>
            </a:extLst>
          </p:cNvPr>
          <p:cNvPicPr>
            <a:picLocks noChangeAspect="1"/>
          </p:cNvPicPr>
          <p:nvPr/>
        </p:nvPicPr>
        <p:blipFill>
          <a:blip r:embed="rId8"/>
          <a:stretch>
            <a:fillRect/>
          </a:stretch>
        </p:blipFill>
        <p:spPr>
          <a:xfrm>
            <a:off x="4075789" y="2014274"/>
            <a:ext cx="6984324" cy="3383423"/>
          </a:xfrm>
          <a:prstGeom prst="rect">
            <a:avLst/>
          </a:prstGeom>
        </p:spPr>
      </p:pic>
    </p:spTree>
    <p:extLst>
      <p:ext uri="{BB962C8B-B14F-4D97-AF65-F5344CB8AC3E}">
        <p14:creationId xmlns:p14="http://schemas.microsoft.com/office/powerpoint/2010/main" val="57108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2DB5B429-5FA5-A017-D764-31F96177A56A}"/>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05D0455F-8904-D05B-AE0A-4024A7D2CDB7}"/>
              </a:ext>
            </a:extLst>
          </p:cNvPr>
          <p:cNvSpPr txBox="1">
            <a:spLocks noGrp="1"/>
          </p:cNvSpPr>
          <p:nvPr>
            <p:ph type="title"/>
          </p:nvPr>
        </p:nvSpPr>
        <p:spPr>
          <a:xfrm>
            <a:off x="778642" y="427374"/>
            <a:ext cx="10634716" cy="152866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3206D"/>
              </a:buClr>
              <a:buSzPts val="3600"/>
              <a:buFont typeface="Verdana"/>
              <a:buNone/>
            </a:pPr>
            <a:r>
              <a:rPr lang="es-ES" sz="2700" b="1" dirty="0">
                <a:solidFill>
                  <a:srgbClr val="53206D"/>
                </a:solidFill>
                <a:latin typeface="Verdana"/>
                <a:ea typeface="Verdana"/>
                <a:cs typeface="Verdana"/>
                <a:sym typeface="Verdana"/>
              </a:rPr>
              <a:t>Articulación entre líneas</a:t>
            </a:r>
            <a:br>
              <a:rPr lang="es-ES" sz="2700" b="1" dirty="0">
                <a:solidFill>
                  <a:srgbClr val="53206D"/>
                </a:solidFill>
                <a:latin typeface="Verdana"/>
                <a:ea typeface="Verdana"/>
                <a:cs typeface="Verdana"/>
                <a:sym typeface="Verdana"/>
              </a:rPr>
            </a:br>
            <a:r>
              <a:rPr lang="es-ES" sz="2700" b="1" dirty="0">
                <a:solidFill>
                  <a:srgbClr val="53206D"/>
                </a:solidFill>
                <a:latin typeface="Verdana"/>
                <a:ea typeface="Verdana"/>
                <a:cs typeface="Verdana"/>
                <a:sym typeface="Verdana"/>
              </a:rPr>
              <a:t>Objetivo</a:t>
            </a:r>
            <a:br>
              <a:rPr lang="es-ES" sz="2700" b="1" dirty="0">
                <a:solidFill>
                  <a:srgbClr val="53206D"/>
                </a:solidFill>
                <a:latin typeface="Verdana"/>
                <a:ea typeface="Verdana"/>
                <a:cs typeface="Verdana"/>
                <a:sym typeface="Verdana"/>
              </a:rPr>
            </a:br>
            <a:r>
              <a:rPr lang="es-ES" sz="2700" b="1" dirty="0">
                <a:solidFill>
                  <a:srgbClr val="53206D"/>
                </a:solidFill>
                <a:latin typeface="Verdana"/>
                <a:ea typeface="Verdana"/>
                <a:cs typeface="Verdana"/>
                <a:sym typeface="Verdana"/>
              </a:rPr>
              <a:t>Pensamiento y comunicación – Acompañamiento pedagógico</a:t>
            </a:r>
            <a:endParaRPr sz="27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8DCC5C42-2961-9DED-AAF3-E1F2F808208C}"/>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4FD8AD3F-EF75-AD9A-8712-93F10608B3E0}"/>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BE1B3B5F-850A-BF07-E7B4-8F9448DCE971}"/>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5E7F589F-33CE-A17E-01FD-9BE21C0980AC}"/>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8A127376-1608-5188-52FE-2840C2D689B5}"/>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30DE6CBF-9291-878A-AD32-853B9699955F}"/>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C9CF0827-51AC-29F3-D3B5-5966F3E95C41}"/>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31400625-A6EA-AF1B-082D-57E914B3AA7A}"/>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CD2F4C2A-C19A-B397-7C4C-DA2F3BB90B6C}"/>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CF7FFEFC-8EF2-2FB4-5EB5-F1154A20BF64}"/>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60DCC3F2-7294-3F2B-B1EF-7C5DC9A7CBAE}"/>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A52E4959-A277-2F1A-0362-0F44FB9DBADA}"/>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549181BD-42A4-1C66-3083-2554C762A997}"/>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2F9D40A4-9C60-40B4-8805-B13520EAC7E5}"/>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sp>
        <p:nvSpPr>
          <p:cNvPr id="2" name="CuadroTexto 1">
            <a:extLst>
              <a:ext uri="{FF2B5EF4-FFF2-40B4-BE49-F238E27FC236}">
                <a16:creationId xmlns:a16="http://schemas.microsoft.com/office/drawing/2014/main" id="{CF339766-6162-9768-8D18-541E76B876CD}"/>
              </a:ext>
            </a:extLst>
          </p:cNvPr>
          <p:cNvSpPr txBox="1"/>
          <p:nvPr/>
        </p:nvSpPr>
        <p:spPr>
          <a:xfrm>
            <a:off x="778642" y="1859896"/>
            <a:ext cx="3857526" cy="3477875"/>
          </a:xfrm>
          <a:prstGeom prst="rect">
            <a:avLst/>
          </a:prstGeom>
          <a:noFill/>
          <a:ln>
            <a:gradFill>
              <a:gsLst>
                <a:gs pos="0">
                  <a:schemeClr val="accent1">
                    <a:lumMod val="5000"/>
                    <a:lumOff val="95000"/>
                  </a:schemeClr>
                </a:gs>
                <a:gs pos="60976">
                  <a:srgbClr val="8ACDE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000000"/>
                </a:solidFill>
                <a:effectLst/>
                <a:uLnTx/>
                <a:uFillTx/>
                <a:latin typeface="Arial"/>
                <a:cs typeface="Arial"/>
                <a:sym typeface="Arial"/>
              </a:rPr>
              <a:t>Propiciar espacios de formación y acompañamiento para diseñar estrategias y recursos orientados al fortalecimiento de prácticas docentes, y recuperación y mejora de aprendizajes de los y las estudiantes en la dimensión del saber para la formación integral (lenguaje, matemáticas, ciencias y tecnologías).</a:t>
            </a:r>
            <a:endParaRPr kumimoji="0" lang="es-ES_tradnl" sz="2000" b="0" i="0" u="none" strike="noStrike" kern="0" cap="none" spc="0" normalizeH="0" baseline="0" noProof="0" dirty="0">
              <a:ln>
                <a:noFill/>
              </a:ln>
              <a:solidFill>
                <a:srgbClr val="FF0000"/>
              </a:solidFill>
              <a:effectLst/>
              <a:uLnTx/>
              <a:uFillTx/>
              <a:latin typeface="Arial"/>
              <a:cs typeface="Arial"/>
              <a:sym typeface="Arial"/>
            </a:endParaRPr>
          </a:p>
        </p:txBody>
      </p:sp>
      <p:sp>
        <p:nvSpPr>
          <p:cNvPr id="3" name="CuadroTexto 2">
            <a:extLst>
              <a:ext uri="{FF2B5EF4-FFF2-40B4-BE49-F238E27FC236}">
                <a16:creationId xmlns:a16="http://schemas.microsoft.com/office/drawing/2014/main" id="{6BF72D92-16D6-9398-7F51-38D8C7EDF6C2}"/>
              </a:ext>
            </a:extLst>
          </p:cNvPr>
          <p:cNvSpPr txBox="1"/>
          <p:nvPr/>
        </p:nvSpPr>
        <p:spPr>
          <a:xfrm>
            <a:off x="5754530" y="1907262"/>
            <a:ext cx="5843912" cy="3785652"/>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0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Arial"/>
              </a:rPr>
              <a:t>El segundo (escenario) se ubica en </a:t>
            </a:r>
            <a:r>
              <a:rPr kumimoji="0" lang="es-CO" sz="2000" b="1"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Arial"/>
              </a:rPr>
              <a:t>el acompañamiento a las prácticas pedagógicas</a:t>
            </a:r>
            <a:r>
              <a:rPr kumimoji="0" lang="es-CO" sz="20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Arial"/>
              </a:rPr>
              <a:t> que suceden en el aula, en las que tiene lugar la enseñanza, el aprendizaje y la evaluación, es el escenario en donde se materializa la apuesta curricular del establecimiento educativo y su compromiso con la formación integral. De manera especial nos ocupamos de la reflexión sobre el logro y </a:t>
            </a:r>
            <a:r>
              <a:rPr kumimoji="0" lang="es-CO" sz="2000" b="1"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Arial"/>
              </a:rPr>
              <a:t>mejoramiento de los aprendizajes</a:t>
            </a:r>
            <a:r>
              <a:rPr kumimoji="0" lang="es-CO" sz="20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Arial"/>
              </a:rPr>
              <a:t> de los y las estudiantes y de aquellos aprendizajes que por diferentes razones no han tenido los estudiantes y necesitan ser </a:t>
            </a:r>
            <a:r>
              <a:rPr kumimoji="0" lang="es-CO" sz="2000" b="1"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Arial"/>
              </a:rPr>
              <a:t>recuperados</a:t>
            </a:r>
            <a:r>
              <a:rPr kumimoji="0" lang="es-CO" sz="2000" b="0" i="0" u="none" strike="noStrike" kern="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sym typeface="Arial"/>
              </a:rPr>
              <a:t>. </a:t>
            </a:r>
            <a:endParaRPr kumimoji="0" lang="es-ES_tradnl"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Flecha izquierda y derecha 3">
            <a:extLst>
              <a:ext uri="{FF2B5EF4-FFF2-40B4-BE49-F238E27FC236}">
                <a16:creationId xmlns:a16="http://schemas.microsoft.com/office/drawing/2014/main" id="{BA8D5523-374C-D13C-17D2-41B82561A2D7}"/>
              </a:ext>
            </a:extLst>
          </p:cNvPr>
          <p:cNvSpPr/>
          <p:nvPr/>
        </p:nvSpPr>
        <p:spPr>
          <a:xfrm>
            <a:off x="4705649" y="3547839"/>
            <a:ext cx="983985" cy="504497"/>
          </a:xfrm>
          <a:prstGeom prst="lef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CuadroTexto 5">
            <a:extLst>
              <a:ext uri="{FF2B5EF4-FFF2-40B4-BE49-F238E27FC236}">
                <a16:creationId xmlns:a16="http://schemas.microsoft.com/office/drawing/2014/main" id="{24766B03-EFD5-7615-5993-BE115D8D0F02}"/>
              </a:ext>
            </a:extLst>
          </p:cNvPr>
          <p:cNvSpPr txBox="1"/>
          <p:nvPr/>
        </p:nvSpPr>
        <p:spPr>
          <a:xfrm>
            <a:off x="1804184" y="5383861"/>
            <a:ext cx="407939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400" b="0" i="0" u="none" strike="noStrike" kern="0" cap="none" spc="0" normalizeH="0" baseline="0" noProof="0" dirty="0">
                <a:ln>
                  <a:noFill/>
                </a:ln>
                <a:solidFill>
                  <a:srgbClr val="000000"/>
                </a:solidFill>
                <a:effectLst/>
                <a:uLnTx/>
                <a:uFillTx/>
                <a:latin typeface="Arial"/>
                <a:cs typeface="Arial"/>
                <a:sym typeface="Arial"/>
              </a:rPr>
              <a:t>El énfasis de la articulación entre las dos líneas se presenta en el apartado 6.2 </a:t>
            </a:r>
            <a:r>
              <a:rPr kumimoji="0" lang="es-ES_tradnl" sz="1400" b="0" i="1" u="none" strike="noStrike" kern="0" cap="none" spc="0" normalizeH="0" baseline="0" noProof="0" dirty="0">
                <a:ln>
                  <a:noFill/>
                </a:ln>
                <a:solidFill>
                  <a:srgbClr val="000000"/>
                </a:solidFill>
                <a:effectLst/>
                <a:uLnTx/>
                <a:uFillTx/>
                <a:latin typeface="Arial"/>
                <a:cs typeface="Arial"/>
                <a:sym typeface="Arial"/>
              </a:rPr>
              <a:t>Acompañamiento al aula para el mejoramiento y la recuperación de aprendizajes</a:t>
            </a:r>
            <a:r>
              <a:rPr kumimoji="0" lang="es-ES_tradnl" sz="1400" b="0" i="0" u="none" strike="noStrike" kern="0" cap="none" spc="0" normalizeH="0" baseline="0" noProof="0" dirty="0">
                <a:ln>
                  <a:noFill/>
                </a:ln>
                <a:solidFill>
                  <a:srgbClr val="000000"/>
                </a:solidFill>
                <a:effectLst/>
                <a:uLnTx/>
                <a:uFillTx/>
                <a:latin typeface="Arial"/>
                <a:cs typeface="Arial"/>
                <a:sym typeface="Arial"/>
              </a:rPr>
              <a:t>, del documento </a:t>
            </a:r>
            <a:r>
              <a:rPr kumimoji="0" lang="es-ES_tradnl" sz="1400" b="1" i="0" u="none" strike="noStrike" kern="0" cap="none" spc="0" normalizeH="0" baseline="0" noProof="0" dirty="0">
                <a:ln>
                  <a:noFill/>
                </a:ln>
                <a:solidFill>
                  <a:srgbClr val="000000"/>
                </a:solidFill>
                <a:effectLst/>
                <a:uLnTx/>
                <a:uFillTx/>
                <a:latin typeface="Arial"/>
                <a:cs typeface="Arial"/>
                <a:sym typeface="Arial"/>
              </a:rPr>
              <a:t>Guía para el acompañamiento situado.</a:t>
            </a:r>
          </a:p>
        </p:txBody>
      </p:sp>
      <p:pic>
        <p:nvPicPr>
          <p:cNvPr id="224" name="Google Shape;224;p4">
            <a:extLst>
              <a:ext uri="{FF2B5EF4-FFF2-40B4-BE49-F238E27FC236}">
                <a16:creationId xmlns:a16="http://schemas.microsoft.com/office/drawing/2014/main" id="{D947F34C-6C95-4B21-27CC-3B6D27017B57}"/>
              </a:ext>
            </a:extLst>
          </p:cNvPr>
          <p:cNvPicPr preferRelativeResize="0"/>
          <p:nvPr/>
        </p:nvPicPr>
        <p:blipFill rotWithShape="1">
          <a:blip r:embed="rId5">
            <a:alphaModFix/>
          </a:blip>
          <a:srcRect/>
          <a:stretch/>
        </p:blipFill>
        <p:spPr>
          <a:xfrm>
            <a:off x="-81266" y="4863494"/>
            <a:ext cx="1935214" cy="1994506"/>
          </a:xfrm>
          <a:prstGeom prst="rect">
            <a:avLst/>
          </a:prstGeom>
          <a:noFill/>
          <a:ln>
            <a:noFill/>
          </a:ln>
        </p:spPr>
      </p:pic>
    </p:spTree>
    <p:extLst>
      <p:ext uri="{BB962C8B-B14F-4D97-AF65-F5344CB8AC3E}">
        <p14:creationId xmlns:p14="http://schemas.microsoft.com/office/powerpoint/2010/main" val="406350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31075A65-AFD7-1A22-28FB-9C045C91D768}"/>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83BA70A6-F89E-9B2B-9172-A20B8A193F70}"/>
              </a:ext>
            </a:extLst>
          </p:cNvPr>
          <p:cNvPicPr>
            <a:picLocks noChangeAspect="1"/>
          </p:cNvPicPr>
          <p:nvPr/>
        </p:nvPicPr>
        <p:blipFill>
          <a:blip r:embed="rId4"/>
          <a:stretch>
            <a:fillRect/>
          </a:stretch>
        </p:blipFill>
        <p:spPr>
          <a:xfrm>
            <a:off x="6304547" y="4379766"/>
            <a:ext cx="4014782" cy="2478233"/>
          </a:xfrm>
          <a:prstGeom prst="rect">
            <a:avLst/>
          </a:prstGeom>
        </p:spPr>
      </p:pic>
      <p:sp>
        <p:nvSpPr>
          <p:cNvPr id="200" name="Google Shape;200;p4">
            <a:extLst>
              <a:ext uri="{FF2B5EF4-FFF2-40B4-BE49-F238E27FC236}">
                <a16:creationId xmlns:a16="http://schemas.microsoft.com/office/drawing/2014/main" id="{5C37AF83-89F3-29B4-4C6D-F3A19B6E8750}"/>
              </a:ext>
            </a:extLst>
          </p:cNvPr>
          <p:cNvSpPr txBox="1">
            <a:spLocks noGrp="1"/>
          </p:cNvSpPr>
          <p:nvPr>
            <p:ph type="title"/>
          </p:nvPr>
        </p:nvSpPr>
        <p:spPr>
          <a:xfrm>
            <a:off x="778642" y="427374"/>
            <a:ext cx="10634716" cy="15286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ES" sz="2700" b="1" dirty="0">
                <a:solidFill>
                  <a:srgbClr val="53206D"/>
                </a:solidFill>
                <a:latin typeface="Verdana"/>
                <a:ea typeface="Verdana"/>
                <a:cs typeface="Verdana"/>
                <a:sym typeface="Verdana"/>
              </a:rPr>
              <a:t>Articulación entre líneas</a:t>
            </a:r>
            <a:br>
              <a:rPr lang="es-ES" sz="2700" b="1" dirty="0">
                <a:solidFill>
                  <a:srgbClr val="53206D"/>
                </a:solidFill>
                <a:latin typeface="Verdana"/>
                <a:ea typeface="Verdana"/>
                <a:cs typeface="Verdana"/>
                <a:sym typeface="Verdana"/>
              </a:rPr>
            </a:br>
            <a:r>
              <a:rPr lang="es-ES" sz="2400" b="1" dirty="0">
                <a:solidFill>
                  <a:srgbClr val="53206D"/>
                </a:solidFill>
                <a:latin typeface="Verdana"/>
                <a:ea typeface="Verdana"/>
                <a:cs typeface="Verdana"/>
                <a:sym typeface="Verdana"/>
              </a:rPr>
              <a:t>Pensamiento y comunicación – Acompañamiento pedagógico</a:t>
            </a:r>
            <a:endParaRPr sz="24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D08A1B8B-18AB-A5E1-BCFA-97D78DE83A39}"/>
              </a:ext>
            </a:extLst>
          </p:cNvPr>
          <p:cNvPicPr preferRelativeResize="0"/>
          <p:nvPr/>
        </p:nvPicPr>
        <p:blipFill rotWithShape="1">
          <a:blip r:embed="rId5">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0F183CB0-A631-7B0E-3F09-74ECB2DA5A28}"/>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CBA05440-C82F-427B-54C6-6893F2857201}"/>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13A0551E-B825-6669-5A8F-6F5BC401C243}"/>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24A1DB02-8BF0-524B-09C5-3BA498F08722}"/>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D7E15A8C-E173-16F9-D8A3-45E6B5605576}"/>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5F69EACF-1687-B4C5-598C-856B4CDFF6B0}"/>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35AB2502-0C6F-CC33-133B-9983098CFBDD}"/>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8C474252-A5B4-0B9F-EE5C-19E13BDE3006}"/>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16ABCD3E-D402-CB74-48F6-35A0EAB8BED1}"/>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3171CC5A-E7B6-13B9-482F-13A1E654747D}"/>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A1D4190F-D76E-1BF0-6E0F-4F061B78608C}"/>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C2167AB1-69C8-AEA2-9F2D-425A798D5DFA}"/>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4B1E25B2-1001-2A9A-AC86-8B88341DA8DA}"/>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224" name="Google Shape;224;p4">
            <a:extLst>
              <a:ext uri="{FF2B5EF4-FFF2-40B4-BE49-F238E27FC236}">
                <a16:creationId xmlns:a16="http://schemas.microsoft.com/office/drawing/2014/main" id="{FCB35DDB-3C7F-6963-1378-CB175FA9C108}"/>
              </a:ext>
            </a:extLst>
          </p:cNvPr>
          <p:cNvPicPr preferRelativeResize="0"/>
          <p:nvPr/>
        </p:nvPicPr>
        <p:blipFill rotWithShape="1">
          <a:blip r:embed="rId6">
            <a:alphaModFix/>
          </a:blip>
          <a:srcRect/>
          <a:stretch/>
        </p:blipFill>
        <p:spPr>
          <a:xfrm>
            <a:off x="-81266" y="4863494"/>
            <a:ext cx="1935214" cy="1994506"/>
          </a:xfrm>
          <a:prstGeom prst="rect">
            <a:avLst/>
          </a:prstGeom>
          <a:noFill/>
          <a:ln>
            <a:noFill/>
          </a:ln>
        </p:spPr>
      </p:pic>
      <p:sp>
        <p:nvSpPr>
          <p:cNvPr id="9" name="CuadroTexto 8">
            <a:extLst>
              <a:ext uri="{FF2B5EF4-FFF2-40B4-BE49-F238E27FC236}">
                <a16:creationId xmlns:a16="http://schemas.microsoft.com/office/drawing/2014/main" id="{BAB30DCD-5764-DB79-A79B-170824856888}"/>
              </a:ext>
            </a:extLst>
          </p:cNvPr>
          <p:cNvSpPr txBox="1"/>
          <p:nvPr/>
        </p:nvSpPr>
        <p:spPr>
          <a:xfrm>
            <a:off x="629653" y="1711073"/>
            <a:ext cx="799882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Las acciones propuestas en la línea de acompañamiento PTA. F.I 3.0 resultan de gran utilidad para el desarrollo de los tres Momentos de la línea de Pensamiento y comunicación; ya que, estas nos permiten entender de qué manera adelantaremos las acciones que proponen las Fichas y su articulación con la Matriz de aprendizajes durante el proceso general de observación y registro de los hallazgos ​</a:t>
            </a:r>
            <a:r>
              <a:rPr kumimoji="0" lang="es-CO" sz="1600" b="0" i="0" u="none" strike="noStrike" kern="0" cap="none" spc="0" normalizeH="0" baseline="0" noProof="0" dirty="0">
                <a:ln>
                  <a:noFill/>
                </a:ln>
                <a:solidFill>
                  <a:srgbClr val="000000"/>
                </a:solidFill>
                <a:effectLst/>
                <a:uLnTx/>
                <a:uFillTx/>
                <a:latin typeface="Times" pitchFamily="2" charset="0"/>
                <a:cs typeface="Arial"/>
                <a:sym typeface="Arial"/>
              </a:rPr>
              <a:t> </a:t>
            </a:r>
            <a:endParaRPr kumimoji="0" lang="es-ES_trad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CuadroTexto 9">
            <a:extLst>
              <a:ext uri="{FF2B5EF4-FFF2-40B4-BE49-F238E27FC236}">
                <a16:creationId xmlns:a16="http://schemas.microsoft.com/office/drawing/2014/main" id="{8083A44C-FA56-7278-2FA4-8448C3793A4B}"/>
              </a:ext>
            </a:extLst>
          </p:cNvPr>
          <p:cNvSpPr txBox="1"/>
          <p:nvPr/>
        </p:nvSpPr>
        <p:spPr>
          <a:xfrm>
            <a:off x="2614863" y="2986289"/>
            <a:ext cx="90327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Para el reconocimiento y mejoramiento de los aprendizajes se sugiere hacer uso de las estrategias propuestas en la línea de acompañamiento: Observación de la práctica entre pares Estrategia que propende por la interacción entre pares, donde el tutor (a), docente o practicante, como par y acompañante, apoya a otro(a) docente en su práctica de aula a identificar fortalezas y dificultades y proponer oportunidades de aprendizaje para el mejoramiento y la recuperación de aprendizajes.​</a:t>
            </a:r>
            <a:endParaRPr kumimoji="0" lang="es-ES_trad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CuadroTexto 12">
            <a:extLst>
              <a:ext uri="{FF2B5EF4-FFF2-40B4-BE49-F238E27FC236}">
                <a16:creationId xmlns:a16="http://schemas.microsoft.com/office/drawing/2014/main" id="{3203C678-9F3C-2B0E-09E9-BAD657D15A37}"/>
              </a:ext>
            </a:extLst>
          </p:cNvPr>
          <p:cNvSpPr txBox="1"/>
          <p:nvPr/>
        </p:nvSpPr>
        <p:spPr>
          <a:xfrm>
            <a:off x="1853948" y="4834052"/>
            <a:ext cx="403350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Los hallazgos de este Momento serán reconocidos como oportunidades de aprendizaje. El registro de estos puede hacerse usando las distintas herramientas que nos proporciona la línea de Acompañamiento en el Anexo 1.​</a:t>
            </a:r>
            <a:endParaRPr kumimoji="0" lang="es-ES_tradnl"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9615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F98C60A5-9CC7-1B9A-7249-D36D52BA5358}"/>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03CDB1A6-3614-CB92-FE1A-71C6AD7D67F4}"/>
              </a:ext>
            </a:extLst>
          </p:cNvPr>
          <p:cNvSpPr txBox="1">
            <a:spLocks noGrp="1"/>
          </p:cNvSpPr>
          <p:nvPr>
            <p:ph type="title"/>
          </p:nvPr>
        </p:nvSpPr>
        <p:spPr>
          <a:xfrm>
            <a:off x="2277642" y="510736"/>
            <a:ext cx="8060400" cy="806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Referencias</a:t>
            </a:r>
            <a:endParaRPr sz="27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A7531F73-74D7-2CD1-E09F-881AC3F79C23}"/>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D10F1E8E-68F7-6B7B-84F7-A9BF5D4CC88E}"/>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CDFF5751-D6D1-3754-F05E-B1516F511927}"/>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CBF11405-9543-B548-26BB-B9E974FBBD34}"/>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7FEFB796-C112-45CD-812A-F1EB6E5E0E5F}"/>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2A8504E7-E777-1554-8C9E-E8F2C0AA4017}"/>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A4E8C212-E444-4952-BA8D-BC4C13D78B77}"/>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A9BA7F5F-0A61-DE6C-D0FC-0A95DD0CC1A1}"/>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F3230836-3185-3BEE-4016-984F451072BD}"/>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99AB17D0-A45E-F120-96DB-6316588AE944}"/>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69777021-A591-B468-B61E-BAD6D0F4FC2E}"/>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CBDC4DAF-2DA3-BF2C-806A-F4106F66D5D1}"/>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76661253-CB08-A839-2A5A-42704499ACDC}"/>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9F7D7648-A288-B4AF-639A-17107E3E8ACD}"/>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sp>
        <p:nvSpPr>
          <p:cNvPr id="3" name="CuadroTexto 2">
            <a:extLst>
              <a:ext uri="{FF2B5EF4-FFF2-40B4-BE49-F238E27FC236}">
                <a16:creationId xmlns:a16="http://schemas.microsoft.com/office/drawing/2014/main" id="{CAD36722-C4E2-A350-66AC-52E9626F62AB}"/>
              </a:ext>
            </a:extLst>
          </p:cNvPr>
          <p:cNvSpPr txBox="1"/>
          <p:nvPr/>
        </p:nvSpPr>
        <p:spPr>
          <a:xfrm>
            <a:off x="2277642" y="1871840"/>
            <a:ext cx="1957474" cy="1144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CuadroTexto 3">
            <a:extLst>
              <a:ext uri="{FF2B5EF4-FFF2-40B4-BE49-F238E27FC236}">
                <a16:creationId xmlns:a16="http://schemas.microsoft.com/office/drawing/2014/main" id="{B7A8E0AC-B60A-B185-D3CF-DCA3826B9392}"/>
              </a:ext>
            </a:extLst>
          </p:cNvPr>
          <p:cNvSpPr txBox="1"/>
          <p:nvPr/>
        </p:nvSpPr>
        <p:spPr>
          <a:xfrm>
            <a:off x="778642" y="1317485"/>
            <a:ext cx="10482916" cy="4801314"/>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cs typeface="Arial"/>
                <a:sym typeface="Arial"/>
              </a:rPr>
              <a:t>Ministerio de Educación Nacional. 2024. Centros de interés: Elementos para su comprensión e implementación metodológica en el marco de la Formación Integral (Documento en construcción).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es-E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cs typeface="Arial"/>
                <a:sym typeface="Arial"/>
              </a:rPr>
              <a:t>Ministerio de Educación Nacional 2022. Parque explora. Visión STEM + Educación expandida para la vida. Recuperado el 10 de febrero de 2025, de</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cs typeface="Arial"/>
                <a:sym typeface="Arial"/>
              </a:rPr>
              <a:t> </a:t>
            </a:r>
            <a:r>
              <a:rPr kumimoji="0" lang="es-ES" sz="1800" b="0" i="0" u="sng" strike="noStrike" kern="0" cap="none" spc="0" normalizeH="0" baseline="0" noProof="0" dirty="0">
                <a:ln>
                  <a:noFill/>
                </a:ln>
                <a:solidFill>
                  <a:srgbClr val="000000"/>
                </a:solidFill>
                <a:effectLst/>
                <a:uLnTx/>
                <a:uFillTx/>
                <a:latin typeface="Arial"/>
                <a:cs typeface="Arial"/>
                <a:sym typeface="Arial"/>
                <a:hlinkClick r:id="rId5"/>
              </a:rPr>
              <a:t>https://www.colombiaaprende.edu.co/sites/default/files/files_public/2022-08/Documento%20Visio%CC%81n%20STEM%2B.pdf</a:t>
            </a:r>
            <a:r>
              <a:rPr kumimoji="0" lang="es-ES" sz="1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es-E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cs typeface="Arial"/>
                <a:sym typeface="Arial"/>
              </a:rPr>
              <a:t>Ministerio de Educación Nacional. 2022. Orientaciones pedagógicas y de gestión para la implementación de la jornada única.  Recuperado el 10 de febrero de 2025, de </a:t>
            </a:r>
            <a:r>
              <a:rPr kumimoji="0" lang="es-ES" sz="1800" b="0" i="0" u="sng" strike="noStrike" kern="0" cap="none" spc="0" normalizeH="0" baseline="0" noProof="0" dirty="0">
                <a:ln>
                  <a:noFill/>
                </a:ln>
                <a:solidFill>
                  <a:srgbClr val="000000"/>
                </a:solidFill>
                <a:effectLst/>
                <a:uLnTx/>
                <a:uFillTx/>
                <a:latin typeface="Arial"/>
                <a:cs typeface="Arial"/>
                <a:sym typeface="Arial"/>
                <a:hlinkClick r:id="rId6"/>
              </a:rPr>
              <a:t>https://www.mineducacion.gov.co/1780/articles-363488_recurso_13.pdf</a:t>
            </a:r>
            <a:r>
              <a:rPr kumimoji="0" lang="es-ES" sz="1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es-E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cs typeface="Arial"/>
                <a:sym typeface="Arial"/>
              </a:rPr>
              <a:t>Ministerio de Educación Nacional. 2020. Lineamientos para la prestación del servicio de educación en casa y en presencialidad bajo el esquema de alternancia y la implementación de prácticas de bioseguridad en la comunidad educativa. Recuperado el 10 de febrero de 2025, de </a:t>
            </a:r>
            <a:r>
              <a:rPr kumimoji="0" lang="es-ES" sz="1800" b="0" i="0" u="sng" strike="noStrike" kern="0" cap="none" spc="0" normalizeH="0" baseline="0" noProof="0" dirty="0">
                <a:ln>
                  <a:noFill/>
                </a:ln>
                <a:solidFill>
                  <a:srgbClr val="000000"/>
                </a:solidFill>
                <a:effectLst/>
                <a:uLnTx/>
                <a:uFillTx/>
                <a:latin typeface="Arial"/>
                <a:cs typeface="Arial"/>
                <a:sym typeface="Arial"/>
                <a:hlinkClick r:id="rId7"/>
              </a:rPr>
              <a:t>https://www.mineducacion.gov.co/1759/articles-399094_recurso_1.pdf</a:t>
            </a:r>
            <a:r>
              <a:rPr kumimoji="0" lang="es-ES" sz="1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8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2863590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E04ACC3E-CB9A-4875-D864-E42BFFEBCEEE}"/>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229037CB-B1DC-5E54-0676-31B8DAE26856}"/>
              </a:ext>
            </a:extLst>
          </p:cNvPr>
          <p:cNvSpPr txBox="1">
            <a:spLocks noGrp="1"/>
          </p:cNvSpPr>
          <p:nvPr>
            <p:ph type="title"/>
          </p:nvPr>
        </p:nvSpPr>
        <p:spPr>
          <a:xfrm>
            <a:off x="2277642" y="510736"/>
            <a:ext cx="8060400" cy="806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Referencias</a:t>
            </a:r>
            <a:endParaRPr sz="27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296E96A0-0BC6-10E9-5119-1A6F4BCCCC68}"/>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C4087692-6D07-F5BF-1E50-D1D5C65AD253}"/>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9891B359-B0E6-9565-E2B4-8741193D3C27}"/>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8A640312-747D-6042-32F0-0AFAA06D02C6}"/>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E9574346-2996-C53B-3512-687C95DD2813}"/>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5AA97571-838F-A156-F1C0-12996D98D1B2}"/>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B5649B07-EEEE-CEFA-4F7D-3CB9CF48E24B}"/>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935750AE-0F95-AE89-ED9E-E63665DC2D11}"/>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61B65AE5-A72C-27EC-DAFC-620165552F9F}"/>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E37BF8A8-69DF-712E-DCA9-8B9EA9F94C34}"/>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3E2CC065-9CF2-4618-F4F3-C68959B7FEEA}"/>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4CD109EC-F8E8-9CAE-9A9A-2187A5FAFD55}"/>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AAA9AAF3-5F64-95BA-A683-C50F3D216C00}"/>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91941C42-B3B5-2875-BFF7-3D8C0F65941E}"/>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sp>
        <p:nvSpPr>
          <p:cNvPr id="3" name="CuadroTexto 2">
            <a:extLst>
              <a:ext uri="{FF2B5EF4-FFF2-40B4-BE49-F238E27FC236}">
                <a16:creationId xmlns:a16="http://schemas.microsoft.com/office/drawing/2014/main" id="{40B6904B-E0E9-A246-2AE5-5391156A805E}"/>
              </a:ext>
            </a:extLst>
          </p:cNvPr>
          <p:cNvSpPr txBox="1"/>
          <p:nvPr/>
        </p:nvSpPr>
        <p:spPr>
          <a:xfrm>
            <a:off x="2277642" y="1871840"/>
            <a:ext cx="1957474" cy="1144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CuadroTexto 3">
            <a:extLst>
              <a:ext uri="{FF2B5EF4-FFF2-40B4-BE49-F238E27FC236}">
                <a16:creationId xmlns:a16="http://schemas.microsoft.com/office/drawing/2014/main" id="{6D3C4EE0-FEAA-66C5-CC1D-1E2E4317B3CE}"/>
              </a:ext>
            </a:extLst>
          </p:cNvPr>
          <p:cNvSpPr txBox="1"/>
          <p:nvPr/>
        </p:nvSpPr>
        <p:spPr>
          <a:xfrm>
            <a:off x="778642" y="1317485"/>
            <a:ext cx="10482916" cy="4739759"/>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srgbClr val="000000"/>
                </a:solidFill>
                <a:effectLst/>
                <a:uLnTx/>
                <a:uFillTx/>
                <a:latin typeface="Arial"/>
                <a:cs typeface="Arial"/>
                <a:sym typeface="Arial"/>
              </a:rPr>
              <a:t>Ministerio de Educación Nacional (MEN). (2006). </a:t>
            </a:r>
            <a:r>
              <a:rPr kumimoji="0" lang="es-ES" sz="1600" b="0" i="1" u="none" strike="noStrike" kern="0" cap="none" spc="0" normalizeH="0" baseline="0" noProof="0" dirty="0">
                <a:ln>
                  <a:noFill/>
                </a:ln>
                <a:solidFill>
                  <a:srgbClr val="000000"/>
                </a:solidFill>
                <a:effectLst/>
                <a:uLnTx/>
                <a:uFillTx/>
                <a:latin typeface="Arial"/>
                <a:cs typeface="Arial"/>
                <a:sym typeface="Arial"/>
              </a:rPr>
              <a:t>Lineamientos curriculares de lengua castellana</a:t>
            </a:r>
            <a:r>
              <a:rPr kumimoji="0" lang="es-ES" sz="1600" b="0" i="0" u="none" strike="noStrike" kern="0" cap="none" spc="0" normalizeH="0" baseline="0" noProof="0" dirty="0">
                <a:ln>
                  <a:noFill/>
                </a:ln>
                <a:solidFill>
                  <a:srgbClr val="000000"/>
                </a:solidFill>
                <a:effectLst/>
                <a:uLnTx/>
                <a:uFillTx/>
                <a:latin typeface="Arial"/>
                <a:cs typeface="Arial"/>
                <a:sym typeface="Arial"/>
              </a:rPr>
              <a:t>. Recuperado de </a:t>
            </a:r>
            <a:r>
              <a:rPr kumimoji="0" lang="es-ES" sz="1600" b="0" i="0" u="sng" strike="noStrike" kern="0" cap="none" spc="0" normalizeH="0" baseline="0" noProof="0" dirty="0">
                <a:ln>
                  <a:noFill/>
                </a:ln>
                <a:solidFill>
                  <a:srgbClr val="467886"/>
                </a:solidFill>
                <a:effectLst/>
                <a:uLnTx/>
                <a:uFillTx/>
                <a:latin typeface="Arial"/>
                <a:cs typeface="Arial"/>
                <a:sym typeface="Arial"/>
                <a:hlinkClick r:id="rId5"/>
              </a:rPr>
              <a:t>http://www.mineducacion.gov.co.</a:t>
            </a:r>
            <a:r>
              <a:rPr kumimoji="0" lang="es-ES" sz="1600" b="0" i="0" u="none" strike="noStrike" kern="0" cap="none" spc="0" normalizeH="0" baseline="0" noProof="0" dirty="0">
                <a:ln>
                  <a:noFill/>
                </a:ln>
                <a:solidFill>
                  <a:srgbClr val="000000"/>
                </a:solidFill>
                <a:effectLst/>
                <a:uLnTx/>
                <a:uFillTx/>
                <a:latin typeface="Arial"/>
                <a:cs typeface="Arial"/>
                <a:sym typeface="Arial"/>
              </a:rPr>
              <a:t> Recuperado el 12 de febrero de 2025. https://</a:t>
            </a:r>
            <a:r>
              <a:rPr kumimoji="0" lang="es-ES" sz="1600" b="0" i="0" u="none" strike="noStrike" kern="0" cap="none" spc="0" normalizeH="0" baseline="0" noProof="0" dirty="0" err="1">
                <a:ln>
                  <a:noFill/>
                </a:ln>
                <a:solidFill>
                  <a:srgbClr val="000000"/>
                </a:solidFill>
                <a:effectLst/>
                <a:uLnTx/>
                <a:uFillTx/>
                <a:latin typeface="Arial"/>
                <a:cs typeface="Arial"/>
                <a:sym typeface="Arial"/>
              </a:rPr>
              <a:t>www.mineducacion.gov.co</a:t>
            </a:r>
            <a:r>
              <a:rPr kumimoji="0" lang="es-ES" sz="1600" b="0" i="0" u="none" strike="noStrike" kern="0" cap="none" spc="0" normalizeH="0" baseline="0" noProof="0" dirty="0">
                <a:ln>
                  <a:noFill/>
                </a:ln>
                <a:solidFill>
                  <a:srgbClr val="000000"/>
                </a:solidFill>
                <a:effectLst/>
                <a:uLnTx/>
                <a:uFillTx/>
                <a:latin typeface="Arial"/>
                <a:cs typeface="Arial"/>
                <a:sym typeface="Arial"/>
              </a:rPr>
              <a:t>/portal/micrositios-preescolar-</a:t>
            </a:r>
            <a:r>
              <a:rPr kumimoji="0" lang="es-ES" sz="1600" b="0" i="0" u="none" strike="noStrike" kern="0" cap="none" spc="0" normalizeH="0" baseline="0" noProof="0" dirty="0" err="1">
                <a:ln>
                  <a:noFill/>
                </a:ln>
                <a:solidFill>
                  <a:srgbClr val="000000"/>
                </a:solidFill>
                <a:effectLst/>
                <a:uLnTx/>
                <a:uFillTx/>
                <a:latin typeface="Arial"/>
                <a:cs typeface="Arial"/>
                <a:sym typeface="Arial"/>
              </a:rPr>
              <a:t>basica</a:t>
            </a:r>
            <a:r>
              <a:rPr kumimoji="0" lang="es-ES" sz="1600" b="0" i="0" u="none" strike="noStrike" kern="0" cap="none" spc="0" normalizeH="0" baseline="0" noProof="0" dirty="0">
                <a:ln>
                  <a:noFill/>
                </a:ln>
                <a:solidFill>
                  <a:srgbClr val="000000"/>
                </a:solidFill>
                <a:effectLst/>
                <a:uLnTx/>
                <a:uFillTx/>
                <a:latin typeface="Arial"/>
                <a:cs typeface="Arial"/>
                <a:sym typeface="Arial"/>
              </a:rPr>
              <a:t>-y-media/</a:t>
            </a:r>
            <a:r>
              <a:rPr kumimoji="0" lang="es-ES" sz="1600" b="0" i="0" u="none" strike="noStrike" kern="0" cap="none" spc="0" normalizeH="0" baseline="0" noProof="0" dirty="0" err="1">
                <a:ln>
                  <a:noFill/>
                </a:ln>
                <a:solidFill>
                  <a:srgbClr val="000000"/>
                </a:solidFill>
                <a:effectLst/>
                <a:uLnTx/>
                <a:uFillTx/>
                <a:latin typeface="Arial"/>
                <a:cs typeface="Arial"/>
                <a:sym typeface="Arial"/>
              </a:rPr>
              <a:t>Direccion</a:t>
            </a:r>
            <a:r>
              <a:rPr kumimoji="0" lang="es-ES" sz="1600" b="0" i="0" u="none" strike="noStrike" kern="0" cap="none" spc="0" normalizeH="0" baseline="0" noProof="0" dirty="0">
                <a:ln>
                  <a:noFill/>
                </a:ln>
                <a:solidFill>
                  <a:srgbClr val="000000"/>
                </a:solidFill>
                <a:effectLst/>
                <a:uLnTx/>
                <a:uFillTx/>
                <a:latin typeface="Arial"/>
                <a:cs typeface="Arial"/>
                <a:sym typeface="Arial"/>
              </a:rPr>
              <a:t>-de-Calidad/Referentes-de-Calidad/339975:Lineamientos-curriculares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es-E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srgbClr val="000000"/>
                </a:solidFill>
                <a:effectLst/>
                <a:uLnTx/>
                <a:uFillTx/>
                <a:latin typeface="Arial"/>
                <a:cs typeface="Arial"/>
                <a:sym typeface="Arial"/>
              </a:rPr>
              <a:t>Ministerio de Educación Nacional (MEN). (2006). </a:t>
            </a:r>
            <a:r>
              <a:rPr kumimoji="0" lang="es-ES" sz="1600" b="0" i="1" u="none" strike="noStrike" kern="0" cap="none" spc="0" normalizeH="0" baseline="0" noProof="0" dirty="0">
                <a:ln>
                  <a:noFill/>
                </a:ln>
                <a:solidFill>
                  <a:srgbClr val="000000"/>
                </a:solidFill>
                <a:effectLst/>
                <a:uLnTx/>
                <a:uFillTx/>
                <a:latin typeface="Arial"/>
                <a:cs typeface="Arial"/>
                <a:sym typeface="Arial"/>
              </a:rPr>
              <a:t>Estándares básicos de competencias en matemáticas</a:t>
            </a:r>
            <a:r>
              <a:rPr kumimoji="0" lang="es-ES" sz="1600" b="0" i="0" u="none" strike="noStrike" kern="0" cap="none" spc="0" normalizeH="0" baseline="0" noProof="0" dirty="0">
                <a:ln>
                  <a:noFill/>
                </a:ln>
                <a:solidFill>
                  <a:srgbClr val="000000"/>
                </a:solidFill>
                <a:effectLst/>
                <a:uLnTx/>
                <a:uFillTx/>
                <a:latin typeface="Arial"/>
                <a:cs typeface="Arial"/>
                <a:sym typeface="Arial"/>
              </a:rPr>
              <a:t>. Recuperado de </a:t>
            </a:r>
            <a:r>
              <a:rPr kumimoji="0" lang="es-ES" sz="1600" b="0" i="0" u="sng" strike="noStrike" kern="0" cap="none" spc="0" normalizeH="0" baseline="0" noProof="0" dirty="0">
                <a:ln>
                  <a:noFill/>
                </a:ln>
                <a:solidFill>
                  <a:srgbClr val="467886"/>
                </a:solidFill>
                <a:effectLst/>
                <a:uLnTx/>
                <a:uFillTx/>
                <a:latin typeface="Arial"/>
                <a:cs typeface="Arial"/>
                <a:sym typeface="Arial"/>
                <a:hlinkClick r:id="rId5"/>
              </a:rPr>
              <a:t>http://www.mineducacion.gov.co.</a:t>
            </a:r>
            <a:r>
              <a:rPr kumimoji="0" lang="es-ES" sz="1600" b="0" i="0" u="none" strike="noStrike" kern="0" cap="none" spc="0" normalizeH="0" baseline="0" noProof="0" dirty="0">
                <a:ln>
                  <a:noFill/>
                </a:ln>
                <a:solidFill>
                  <a:srgbClr val="000000"/>
                </a:solidFill>
                <a:effectLst/>
                <a:uLnTx/>
                <a:uFillTx/>
                <a:latin typeface="Arial"/>
                <a:cs typeface="Arial"/>
                <a:sym typeface="Arial"/>
              </a:rPr>
              <a:t> Recuperado el 12 de febrero de 2025. </a:t>
            </a:r>
            <a:r>
              <a:rPr kumimoji="0" lang="es-ES" sz="1600" b="0" i="0" u="sng" strike="noStrike" kern="0" cap="none" spc="0" normalizeH="0" baseline="0" noProof="0" dirty="0">
                <a:ln>
                  <a:noFill/>
                </a:ln>
                <a:solidFill>
                  <a:srgbClr val="467886"/>
                </a:solidFill>
                <a:effectLst/>
                <a:uLnTx/>
                <a:uFillTx/>
                <a:latin typeface="Arial"/>
                <a:cs typeface="Arial"/>
                <a:sym typeface="Arial"/>
                <a:hlinkClick r:id="rId6"/>
              </a:rPr>
              <a:t>https://www.mineducacion.gov.co/portal/micrositios-preescolar-basica-y-media/Direccion-de-Calidad/Referentes-de-Calidad/339975:Lineamientos-curriculares</a:t>
            </a:r>
            <a:r>
              <a:rPr kumimoji="0" lang="es-ES" sz="16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es-E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srgbClr val="000000"/>
                </a:solidFill>
                <a:effectLst/>
                <a:uLnTx/>
                <a:uFillTx/>
                <a:latin typeface="Arial"/>
                <a:cs typeface="Arial"/>
                <a:sym typeface="Arial"/>
              </a:rPr>
              <a:t>UNICEF. De la recuperación del aprendizaje a la transformación de la educación. 2022. Recuperado el 10 de febrero de 2025, de </a:t>
            </a:r>
            <a:r>
              <a:rPr kumimoji="0" lang="es-ES" sz="1600" b="0" i="0" u="sng" strike="noStrike" kern="0" cap="none" spc="0" normalizeH="0" baseline="0" noProof="0" dirty="0">
                <a:ln>
                  <a:noFill/>
                </a:ln>
                <a:solidFill>
                  <a:srgbClr val="000000"/>
                </a:solidFill>
                <a:effectLst/>
                <a:uLnTx/>
                <a:uFillTx/>
                <a:latin typeface="Arial"/>
                <a:cs typeface="Arial"/>
                <a:sym typeface="Arial"/>
                <a:hlinkClick r:id="rId7"/>
              </a:rPr>
              <a:t>https://www.unicef.org/es/blog/de-recuperacion-aprendizaje-a-transformacion-educacion</a:t>
            </a:r>
            <a:r>
              <a:rPr kumimoji="0" lang="es-ES" sz="16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es-E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es-CO" sz="1600" b="0" i="0" u="none" strike="noStrike" kern="0" cap="none" spc="0" normalizeH="0" baseline="0" noProof="0" dirty="0">
                <a:ln>
                  <a:noFill/>
                </a:ln>
                <a:solidFill>
                  <a:srgbClr val="111111"/>
                </a:solidFill>
                <a:effectLst/>
                <a:uLnTx/>
                <a:uFillTx/>
                <a:latin typeface="Arial"/>
                <a:cs typeface="Times New Roman" panose="02020603050405020304" pitchFamily="18" charset="0"/>
                <a:sym typeface="Arial"/>
              </a:rPr>
              <a:t>Compromiso para la acción sobre el aprendizaje básico. Garantizar el aprendizaje básico como elemento clave para transformar la educación. </a:t>
            </a:r>
            <a:r>
              <a:rPr kumimoji="0" lang="es-CO" sz="1600" b="0" i="0" u="sng" strike="noStrike" kern="0" cap="none" spc="0" normalizeH="0" baseline="0" noProof="0" dirty="0">
                <a:ln>
                  <a:noFill/>
                </a:ln>
                <a:solidFill>
                  <a:srgbClr val="467886"/>
                </a:solidFill>
                <a:effectLst/>
                <a:uLnTx/>
                <a:uFillTx/>
                <a:latin typeface="Arial"/>
                <a:cs typeface="Times New Roman" panose="02020603050405020304" pitchFamily="18" charset="0"/>
                <a:sym typeface="Arial"/>
                <a:hlinkClick r:id="rId8"/>
              </a:rPr>
              <a:t>https://www.unicef.org/lac/educacion/compromiso-accion-sobre-aprendizaje-basico-alc</a:t>
            </a:r>
            <a:r>
              <a:rPr kumimoji="0" lang="es-CO" sz="1600" b="0" i="0" u="none" strike="noStrike" kern="0" cap="none" spc="0" normalizeH="0" baseline="0" noProof="0" dirty="0">
                <a:ln>
                  <a:noFill/>
                </a:ln>
                <a:solidFill>
                  <a:srgbClr val="000001"/>
                </a:solidFill>
                <a:effectLst/>
                <a:uLnTx/>
                <a:uFillTx/>
                <a:latin typeface="Arial"/>
                <a:cs typeface="Times New Roman" panose="02020603050405020304" pitchFamily="18" charset="0"/>
                <a:sym typeface="Arial"/>
              </a:rPr>
              <a:t>. 2022</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000000"/>
              </a:solidFill>
              <a:effectLst/>
              <a:uLnTx/>
              <a:uFillTx/>
              <a:latin typeface="Segoe UI" panose="020B0502040204020203" pitchFamily="34" charset="0"/>
              <a:cs typeface="Arial"/>
              <a:sym typeface="Arial"/>
            </a:endParaRPr>
          </a:p>
        </p:txBody>
      </p:sp>
    </p:spTree>
    <p:extLst>
      <p:ext uri="{BB962C8B-B14F-4D97-AF65-F5344CB8AC3E}">
        <p14:creationId xmlns:p14="http://schemas.microsoft.com/office/powerpoint/2010/main" val="58059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a:extLst>
            <a:ext uri="{FF2B5EF4-FFF2-40B4-BE49-F238E27FC236}">
              <a16:creationId xmlns:a16="http://schemas.microsoft.com/office/drawing/2014/main" id="{36388EFB-7334-0218-E786-C7211D23401B}"/>
            </a:ext>
          </a:extLst>
        </p:cNvPr>
        <p:cNvGrpSpPr/>
        <p:nvPr/>
      </p:nvGrpSpPr>
      <p:grpSpPr>
        <a:xfrm>
          <a:off x="0" y="0"/>
          <a:ext cx="0" cy="0"/>
          <a:chOff x="0" y="0"/>
          <a:chExt cx="0" cy="0"/>
        </a:xfrm>
      </p:grpSpPr>
      <p:sp>
        <p:nvSpPr>
          <p:cNvPr id="168" name="Google Shape;168;p3">
            <a:extLst>
              <a:ext uri="{FF2B5EF4-FFF2-40B4-BE49-F238E27FC236}">
                <a16:creationId xmlns:a16="http://schemas.microsoft.com/office/drawing/2014/main" id="{4D8437D5-8CC6-62DF-C802-1CB2913248BC}"/>
              </a:ext>
            </a:extLst>
          </p:cNvPr>
          <p:cNvSpPr txBox="1">
            <a:spLocks noGrp="1"/>
          </p:cNvSpPr>
          <p:nvPr>
            <p:ph type="title"/>
          </p:nvPr>
        </p:nvSpPr>
        <p:spPr>
          <a:xfrm>
            <a:off x="1653164" y="200174"/>
            <a:ext cx="8784098"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
            </a:r>
            <a:br>
              <a:rPr lang="es-CO" sz="3600" b="1" dirty="0">
                <a:solidFill>
                  <a:srgbClr val="53206D"/>
                </a:solidFill>
                <a:latin typeface="Verdana"/>
                <a:ea typeface="Verdana"/>
                <a:cs typeface="Verdana"/>
                <a:sym typeface="Verdana"/>
              </a:rPr>
            </a:br>
            <a:r>
              <a:rPr lang="es-CO" sz="4000" b="1" dirty="0">
                <a:solidFill>
                  <a:srgbClr val="53206D"/>
                </a:solidFill>
                <a:latin typeface="Verdana"/>
                <a:ea typeface="Verdana"/>
                <a:cs typeface="Verdana"/>
                <a:sym typeface="Verdana"/>
              </a:rPr>
              <a:t>Pensamiento y Comunicación</a:t>
            </a:r>
            <a:br>
              <a:rPr lang="es-CO" sz="4000" b="1" dirty="0">
                <a:solidFill>
                  <a:srgbClr val="53206D"/>
                </a:solidFill>
                <a:latin typeface="Verdana"/>
                <a:ea typeface="Verdana"/>
                <a:cs typeface="Verdana"/>
                <a:sym typeface="Verdana"/>
              </a:rPr>
            </a:br>
            <a:r>
              <a:rPr lang="es-CO" sz="4000" b="1" dirty="0">
                <a:solidFill>
                  <a:srgbClr val="53206D"/>
                </a:solidFill>
                <a:latin typeface="Verdana"/>
                <a:ea typeface="Verdana"/>
                <a:cs typeface="Verdana"/>
                <a:sym typeface="Verdana"/>
              </a:rPr>
              <a:t>Objetivo</a:t>
            </a:r>
            <a:endParaRPr sz="4000" b="1" dirty="0">
              <a:solidFill>
                <a:srgbClr val="53206D"/>
              </a:solidFill>
              <a:latin typeface="Verdana"/>
              <a:ea typeface="Verdana"/>
              <a:cs typeface="Verdana"/>
              <a:sym typeface="Verdana"/>
            </a:endParaRPr>
          </a:p>
        </p:txBody>
      </p:sp>
      <p:pic>
        <p:nvPicPr>
          <p:cNvPr id="169" name="Google Shape;169;p3">
            <a:extLst>
              <a:ext uri="{FF2B5EF4-FFF2-40B4-BE49-F238E27FC236}">
                <a16:creationId xmlns:a16="http://schemas.microsoft.com/office/drawing/2014/main" id="{3F971197-957F-97C1-E745-4318DE5C99F7}"/>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170" name="Google Shape;170;p3">
            <a:extLst>
              <a:ext uri="{FF2B5EF4-FFF2-40B4-BE49-F238E27FC236}">
                <a16:creationId xmlns:a16="http://schemas.microsoft.com/office/drawing/2014/main" id="{A08C40F1-D20A-02B3-A873-8594ECD48590}"/>
              </a:ext>
            </a:extLst>
          </p:cNvPr>
          <p:cNvGrpSpPr/>
          <p:nvPr/>
        </p:nvGrpSpPr>
        <p:grpSpPr>
          <a:xfrm>
            <a:off x="6009206" y="4560410"/>
            <a:ext cx="303020" cy="303084"/>
            <a:chOff x="5049725" y="2027900"/>
            <a:chExt cx="481750" cy="481850"/>
          </a:xfrm>
        </p:grpSpPr>
        <p:sp>
          <p:nvSpPr>
            <p:cNvPr id="171" name="Google Shape;171;p3">
              <a:extLst>
                <a:ext uri="{FF2B5EF4-FFF2-40B4-BE49-F238E27FC236}">
                  <a16:creationId xmlns:a16="http://schemas.microsoft.com/office/drawing/2014/main" id="{B37C382E-69C9-740F-98D1-194978F554CF}"/>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72" name="Google Shape;172;p3">
              <a:extLst>
                <a:ext uri="{FF2B5EF4-FFF2-40B4-BE49-F238E27FC236}">
                  <a16:creationId xmlns:a16="http://schemas.microsoft.com/office/drawing/2014/main" id="{8A55A0C2-91F9-903A-C49D-9555B6FD148F}"/>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73" name="Google Shape;173;p3">
              <a:extLst>
                <a:ext uri="{FF2B5EF4-FFF2-40B4-BE49-F238E27FC236}">
                  <a16:creationId xmlns:a16="http://schemas.microsoft.com/office/drawing/2014/main" id="{75554C0C-0C24-2258-47DC-07F5AAA6CA7C}"/>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74" name="Google Shape;174;p3">
              <a:extLst>
                <a:ext uri="{FF2B5EF4-FFF2-40B4-BE49-F238E27FC236}">
                  <a16:creationId xmlns:a16="http://schemas.microsoft.com/office/drawing/2014/main" id="{BEB3A6C4-B8DB-9CC0-619F-AF0ABC91CB32}"/>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75" name="Google Shape;175;p3">
              <a:extLst>
                <a:ext uri="{FF2B5EF4-FFF2-40B4-BE49-F238E27FC236}">
                  <a16:creationId xmlns:a16="http://schemas.microsoft.com/office/drawing/2014/main" id="{A9834AB4-C249-3185-CDEB-8D0F6526AB6C}"/>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76" name="Google Shape;176;p3">
              <a:extLst>
                <a:ext uri="{FF2B5EF4-FFF2-40B4-BE49-F238E27FC236}">
                  <a16:creationId xmlns:a16="http://schemas.microsoft.com/office/drawing/2014/main" id="{0F63ACC6-C65A-F90E-412F-42B095471913}"/>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77" name="Google Shape;177;p3">
              <a:extLst>
                <a:ext uri="{FF2B5EF4-FFF2-40B4-BE49-F238E27FC236}">
                  <a16:creationId xmlns:a16="http://schemas.microsoft.com/office/drawing/2014/main" id="{F0251BCE-19D8-3120-8CAE-F444DE182509}"/>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78" name="Google Shape;178;p3">
              <a:extLst>
                <a:ext uri="{FF2B5EF4-FFF2-40B4-BE49-F238E27FC236}">
                  <a16:creationId xmlns:a16="http://schemas.microsoft.com/office/drawing/2014/main" id="{F5868051-1AF6-0AB0-6153-9464266B0ADE}"/>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179" name="Google Shape;179;p3">
            <a:extLst>
              <a:ext uri="{FF2B5EF4-FFF2-40B4-BE49-F238E27FC236}">
                <a16:creationId xmlns:a16="http://schemas.microsoft.com/office/drawing/2014/main" id="{3DDC585D-6CCE-9FB4-0809-C3A721D5E284}"/>
              </a:ext>
            </a:extLst>
          </p:cNvPr>
          <p:cNvGrpSpPr/>
          <p:nvPr/>
        </p:nvGrpSpPr>
        <p:grpSpPr>
          <a:xfrm>
            <a:off x="8272610" y="2921588"/>
            <a:ext cx="196437" cy="302926"/>
            <a:chOff x="5726350" y="2028150"/>
            <a:chExt cx="312300" cy="481600"/>
          </a:xfrm>
        </p:grpSpPr>
        <p:sp>
          <p:nvSpPr>
            <p:cNvPr id="180" name="Google Shape;180;p3">
              <a:extLst>
                <a:ext uri="{FF2B5EF4-FFF2-40B4-BE49-F238E27FC236}">
                  <a16:creationId xmlns:a16="http://schemas.microsoft.com/office/drawing/2014/main" id="{6BB6F8A9-A467-F15B-D90B-19D6855FDEB3}"/>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81" name="Google Shape;181;p3">
              <a:extLst>
                <a:ext uri="{FF2B5EF4-FFF2-40B4-BE49-F238E27FC236}">
                  <a16:creationId xmlns:a16="http://schemas.microsoft.com/office/drawing/2014/main" id="{37C0A743-E929-E1D2-B975-304825F7B801}"/>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82" name="Google Shape;182;p3">
              <a:extLst>
                <a:ext uri="{FF2B5EF4-FFF2-40B4-BE49-F238E27FC236}">
                  <a16:creationId xmlns:a16="http://schemas.microsoft.com/office/drawing/2014/main" id="{B94B084D-A015-24E4-6EEB-BB3DEA66F82C}"/>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183" name="Google Shape;183;p3">
            <a:extLst>
              <a:ext uri="{FF2B5EF4-FFF2-40B4-BE49-F238E27FC236}">
                <a16:creationId xmlns:a16="http://schemas.microsoft.com/office/drawing/2014/main" id="{9E9AD615-E75C-5ACB-20CB-6CD332605427}"/>
              </a:ext>
            </a:extLst>
          </p:cNvPr>
          <p:cNvGrpSpPr/>
          <p:nvPr/>
        </p:nvGrpSpPr>
        <p:grpSpPr>
          <a:xfrm>
            <a:off x="8218708" y="4560399"/>
            <a:ext cx="304249" cy="303083"/>
            <a:chOff x="898875" y="4399275"/>
            <a:chExt cx="483700" cy="481850"/>
          </a:xfrm>
        </p:grpSpPr>
        <p:sp>
          <p:nvSpPr>
            <p:cNvPr id="184" name="Google Shape;184;p3">
              <a:extLst>
                <a:ext uri="{FF2B5EF4-FFF2-40B4-BE49-F238E27FC236}">
                  <a16:creationId xmlns:a16="http://schemas.microsoft.com/office/drawing/2014/main" id="{1E4878BD-132D-F1EC-348C-8D39D7848563}"/>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85" name="Google Shape;185;p3">
              <a:extLst>
                <a:ext uri="{FF2B5EF4-FFF2-40B4-BE49-F238E27FC236}">
                  <a16:creationId xmlns:a16="http://schemas.microsoft.com/office/drawing/2014/main" id="{F9680900-342D-CD6E-DD86-BB19698CA735}"/>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86" name="Google Shape;186;p3">
              <a:extLst>
                <a:ext uri="{FF2B5EF4-FFF2-40B4-BE49-F238E27FC236}">
                  <a16:creationId xmlns:a16="http://schemas.microsoft.com/office/drawing/2014/main" id="{6620D473-62DB-51A1-8803-3ACDBD8C203B}"/>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87" name="Google Shape;187;p3">
              <a:extLst>
                <a:ext uri="{FF2B5EF4-FFF2-40B4-BE49-F238E27FC236}">
                  <a16:creationId xmlns:a16="http://schemas.microsoft.com/office/drawing/2014/main" id="{3AB829DB-00CB-D1E5-F95C-5D94333657BC}"/>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88" name="Google Shape;188;p3">
              <a:extLst>
                <a:ext uri="{FF2B5EF4-FFF2-40B4-BE49-F238E27FC236}">
                  <a16:creationId xmlns:a16="http://schemas.microsoft.com/office/drawing/2014/main" id="{4F3FF843-ECAD-413D-2C6A-105EF331509F}"/>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89" name="Google Shape;189;p3">
              <a:extLst>
                <a:ext uri="{FF2B5EF4-FFF2-40B4-BE49-F238E27FC236}">
                  <a16:creationId xmlns:a16="http://schemas.microsoft.com/office/drawing/2014/main" id="{9C601D5B-52E9-E173-797C-0DC010784212}"/>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90" name="Google Shape;190;p3">
              <a:extLst>
                <a:ext uri="{FF2B5EF4-FFF2-40B4-BE49-F238E27FC236}">
                  <a16:creationId xmlns:a16="http://schemas.microsoft.com/office/drawing/2014/main" id="{18D56B26-BB7F-F497-806F-5C9D7159F21F}"/>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191" name="Google Shape;191;p3">
              <a:extLst>
                <a:ext uri="{FF2B5EF4-FFF2-40B4-BE49-F238E27FC236}">
                  <a16:creationId xmlns:a16="http://schemas.microsoft.com/office/drawing/2014/main" id="{8B395BA4-E83B-F07B-75D9-ACFC3EBC8506}"/>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192" name="Google Shape;192;p3">
            <a:extLst>
              <a:ext uri="{FF2B5EF4-FFF2-40B4-BE49-F238E27FC236}">
                <a16:creationId xmlns:a16="http://schemas.microsoft.com/office/drawing/2014/main" id="{1DE2CE55-0F7C-99A9-19E3-9F5BA39EB829}"/>
              </a:ext>
            </a:extLst>
          </p:cNvPr>
          <p:cNvPicPr preferRelativeResize="0"/>
          <p:nvPr/>
        </p:nvPicPr>
        <p:blipFill rotWithShape="1">
          <a:blip r:embed="rId5">
            <a:alphaModFix/>
          </a:blip>
          <a:srcRect/>
          <a:stretch/>
        </p:blipFill>
        <p:spPr>
          <a:xfrm>
            <a:off x="0" y="2467943"/>
            <a:ext cx="3457575" cy="4390057"/>
          </a:xfrm>
          <a:prstGeom prst="rect">
            <a:avLst/>
          </a:prstGeom>
          <a:noFill/>
          <a:ln>
            <a:noFill/>
          </a:ln>
        </p:spPr>
      </p:pic>
      <p:sp>
        <p:nvSpPr>
          <p:cNvPr id="3" name="CuadroTexto 2">
            <a:extLst>
              <a:ext uri="{FF2B5EF4-FFF2-40B4-BE49-F238E27FC236}">
                <a16:creationId xmlns:a16="http://schemas.microsoft.com/office/drawing/2014/main" id="{D7557494-5B04-BEE4-6067-EF69211717C9}"/>
              </a:ext>
            </a:extLst>
          </p:cNvPr>
          <p:cNvSpPr txBox="1"/>
          <p:nvPr/>
        </p:nvSpPr>
        <p:spPr>
          <a:xfrm>
            <a:off x="3583219" y="1945078"/>
            <a:ext cx="6854043" cy="3970318"/>
          </a:xfrm>
          <a:prstGeom prst="rect">
            <a:avLst/>
          </a:prstGeom>
          <a:no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2800" b="0" i="0" u="none" strike="noStrike" kern="0" cap="none" spc="0" normalizeH="0" baseline="0" noProof="0" dirty="0">
                <a:ln>
                  <a:noFill/>
                </a:ln>
                <a:solidFill>
                  <a:srgbClr val="000000"/>
                </a:solidFill>
                <a:effectLst/>
                <a:uLnTx/>
                <a:uFillTx/>
                <a:latin typeface="Arial"/>
                <a:cs typeface="Arial"/>
                <a:sym typeface="Arial"/>
              </a:rPr>
              <a:t>Propiciar espacios de formación y acompañamiento para diseñar estrategias y recursos orientados al fortalecimiento de prácticas docentes, y la recuperación y mejora de aprendizajes de los y las estudiantes en la dimensión del saber para la formación integral (lenguaje, matemáticas, </a:t>
            </a:r>
            <a:r>
              <a:rPr kumimoji="0" lang="es-ES_tradnl" sz="2800" b="0" i="0" u="none" strike="noStrike" kern="0" cap="none" spc="0" normalizeH="0" baseline="0" noProof="0" dirty="0" smtClean="0">
                <a:ln>
                  <a:noFill/>
                </a:ln>
                <a:solidFill>
                  <a:srgbClr val="000000"/>
                </a:solidFill>
                <a:effectLst/>
                <a:uLnTx/>
                <a:uFillTx/>
                <a:latin typeface="Arial"/>
                <a:cs typeface="Arial"/>
                <a:sym typeface="Arial"/>
              </a:rPr>
              <a:t>ciencias,</a:t>
            </a:r>
            <a:r>
              <a:rPr kumimoji="0" lang="es-ES_tradnl" sz="2800" b="0" i="0" u="none" strike="noStrike" kern="0" cap="none" spc="0" normalizeH="0" noProof="0" dirty="0" smtClean="0">
                <a:ln>
                  <a:noFill/>
                </a:ln>
                <a:solidFill>
                  <a:srgbClr val="000000"/>
                </a:solidFill>
                <a:effectLst/>
                <a:uLnTx/>
                <a:uFillTx/>
                <a:latin typeface="Arial"/>
                <a:cs typeface="Arial"/>
                <a:sym typeface="Arial"/>
              </a:rPr>
              <a:t> </a:t>
            </a:r>
            <a:r>
              <a:rPr kumimoji="0" lang="es-ES_tradnl" sz="2800" b="0" i="0" u="none" strike="noStrike" kern="0" cap="none" spc="0" normalizeH="0" baseline="0" noProof="0" dirty="0" smtClean="0">
                <a:ln>
                  <a:noFill/>
                </a:ln>
                <a:solidFill>
                  <a:srgbClr val="000000"/>
                </a:solidFill>
                <a:effectLst/>
                <a:uLnTx/>
                <a:uFillTx/>
                <a:latin typeface="Arial"/>
                <a:cs typeface="Arial"/>
                <a:sym typeface="Arial"/>
              </a:rPr>
              <a:t>tecnología y ética).</a:t>
            </a:r>
            <a:endParaRPr kumimoji="0" lang="es-ES_tradnl" sz="2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603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200" name="Google Shape;200;p4"/>
          <p:cNvSpPr txBox="1">
            <a:spLocks noGrp="1"/>
          </p:cNvSpPr>
          <p:nvPr>
            <p:ph type="title"/>
          </p:nvPr>
        </p:nvSpPr>
        <p:spPr>
          <a:xfrm>
            <a:off x="2012689" y="700509"/>
            <a:ext cx="8060400" cy="8067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Pensamiento y comunicación </a:t>
            </a:r>
            <a:br>
              <a:rPr lang="es-CO" sz="3600" b="1" dirty="0">
                <a:solidFill>
                  <a:srgbClr val="53206D"/>
                </a:solidFill>
                <a:latin typeface="Verdana"/>
                <a:ea typeface="Verdana"/>
                <a:cs typeface="Verdana"/>
                <a:sym typeface="Verdana"/>
              </a:rPr>
            </a:br>
            <a:r>
              <a:rPr lang="es-CO" sz="3600" b="1" dirty="0">
                <a:solidFill>
                  <a:srgbClr val="53206D"/>
                </a:solidFill>
                <a:latin typeface="Verdana"/>
                <a:ea typeface="Verdana"/>
                <a:cs typeface="Verdana"/>
                <a:sym typeface="Verdana"/>
              </a:rPr>
              <a:t>Ruta pedagógica PTA/FI  3.0</a:t>
            </a:r>
            <a:br>
              <a:rPr lang="es-CO" sz="3600" b="1" dirty="0">
                <a:solidFill>
                  <a:srgbClr val="53206D"/>
                </a:solidFill>
                <a:latin typeface="Verdana"/>
                <a:ea typeface="Verdana"/>
                <a:cs typeface="Verdana"/>
                <a:sym typeface="Verdana"/>
              </a:rPr>
            </a:br>
            <a:endParaRPr sz="3600" b="1" dirty="0">
              <a:solidFill>
                <a:srgbClr val="53206D"/>
              </a:solidFill>
              <a:latin typeface="Verdana"/>
              <a:ea typeface="Verdana"/>
              <a:cs typeface="Verdana"/>
              <a:sym typeface="Verdana"/>
            </a:endParaRPr>
          </a:p>
        </p:txBody>
      </p:sp>
      <p:pic>
        <p:nvPicPr>
          <p:cNvPr id="201" name="Google Shape;201;p4"/>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02" name="Google Shape;202;p4"/>
          <p:cNvGrpSpPr/>
          <p:nvPr/>
        </p:nvGrpSpPr>
        <p:grpSpPr>
          <a:xfrm>
            <a:off x="6009206" y="4560410"/>
            <a:ext cx="303020" cy="303084"/>
            <a:chOff x="5049725" y="2027900"/>
            <a:chExt cx="481750" cy="481850"/>
          </a:xfrm>
        </p:grpSpPr>
        <p:sp>
          <p:nvSpPr>
            <p:cNvPr id="203" name="Google Shape;203;p4"/>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04" name="Google Shape;204;p4"/>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05" name="Google Shape;205;p4"/>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06" name="Google Shape;206;p4"/>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07" name="Google Shape;207;p4"/>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08" name="Google Shape;208;p4"/>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09" name="Google Shape;209;p4"/>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0" name="Google Shape;210;p4"/>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1" name="Google Shape;211;p4"/>
          <p:cNvGrpSpPr/>
          <p:nvPr/>
        </p:nvGrpSpPr>
        <p:grpSpPr>
          <a:xfrm>
            <a:off x="10141605" y="1871840"/>
            <a:ext cx="196437" cy="302926"/>
            <a:chOff x="5726350" y="2028150"/>
            <a:chExt cx="312300" cy="481600"/>
          </a:xfrm>
        </p:grpSpPr>
        <p:sp>
          <p:nvSpPr>
            <p:cNvPr id="212" name="Google Shape;212;p4"/>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p:cNvGrpSpPr/>
          <p:nvPr/>
        </p:nvGrpSpPr>
        <p:grpSpPr>
          <a:xfrm>
            <a:off x="10033805" y="5640805"/>
            <a:ext cx="304247" cy="303084"/>
            <a:chOff x="898875" y="4399275"/>
            <a:chExt cx="483700" cy="481850"/>
          </a:xfrm>
        </p:grpSpPr>
        <p:sp>
          <p:nvSpPr>
            <p:cNvPr id="216" name="Google Shape;216;p4"/>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aphicFrame>
        <p:nvGraphicFramePr>
          <p:cNvPr id="2" name="Tabla 1">
            <a:extLst>
              <a:ext uri="{FF2B5EF4-FFF2-40B4-BE49-F238E27FC236}">
                <a16:creationId xmlns:a16="http://schemas.microsoft.com/office/drawing/2014/main" id="{4CC16824-F703-5417-2DBC-C4ECAFA0862C}"/>
              </a:ext>
            </a:extLst>
          </p:cNvPr>
          <p:cNvGraphicFramePr>
            <a:graphicFrameLocks noGrp="1"/>
          </p:cNvGraphicFramePr>
          <p:nvPr/>
        </p:nvGraphicFramePr>
        <p:xfrm>
          <a:off x="1215903" y="1813171"/>
          <a:ext cx="9473499" cy="4211320"/>
        </p:xfrm>
        <a:graphic>
          <a:graphicData uri="http://schemas.openxmlformats.org/drawingml/2006/table">
            <a:tbl>
              <a:tblPr firstRow="1" bandRow="1">
                <a:tableStyleId>{388BDFB1-30BA-4BD1-A0BA-AFD254533319}</a:tableStyleId>
              </a:tblPr>
              <a:tblGrid>
                <a:gridCol w="1215324">
                  <a:extLst>
                    <a:ext uri="{9D8B030D-6E8A-4147-A177-3AD203B41FA5}">
                      <a16:colId xmlns:a16="http://schemas.microsoft.com/office/drawing/2014/main" val="3280044065"/>
                    </a:ext>
                  </a:extLst>
                </a:gridCol>
                <a:gridCol w="5000625">
                  <a:extLst>
                    <a:ext uri="{9D8B030D-6E8A-4147-A177-3AD203B41FA5}">
                      <a16:colId xmlns:a16="http://schemas.microsoft.com/office/drawing/2014/main" val="3373190125"/>
                    </a:ext>
                  </a:extLst>
                </a:gridCol>
                <a:gridCol w="3257550">
                  <a:extLst>
                    <a:ext uri="{9D8B030D-6E8A-4147-A177-3AD203B41FA5}">
                      <a16:colId xmlns:a16="http://schemas.microsoft.com/office/drawing/2014/main" val="1276117737"/>
                    </a:ext>
                  </a:extLst>
                </a:gridCol>
              </a:tblGrid>
              <a:tr h="370840">
                <a:tc>
                  <a:txBody>
                    <a:bodyPr/>
                    <a:lstStyle/>
                    <a:p>
                      <a:pPr algn="ctr"/>
                      <a:r>
                        <a:rPr lang="es-ES_tradnl" sz="1800" b="1" dirty="0">
                          <a:solidFill>
                            <a:schemeClr val="bg1">
                              <a:lumMod val="85000"/>
                            </a:schemeClr>
                          </a:solidFill>
                        </a:rPr>
                        <a:t>Momento</a:t>
                      </a:r>
                    </a:p>
                  </a:txBody>
                  <a:tcPr>
                    <a:solidFill>
                      <a:schemeClr val="accent5"/>
                    </a:solidFill>
                  </a:tcPr>
                </a:tc>
                <a:tc>
                  <a:txBody>
                    <a:bodyPr/>
                    <a:lstStyle/>
                    <a:p>
                      <a:pPr algn="ctr"/>
                      <a:r>
                        <a:rPr lang="es-ES_tradnl" sz="1800" b="1" dirty="0">
                          <a:solidFill>
                            <a:schemeClr val="bg1">
                              <a:lumMod val="85000"/>
                            </a:schemeClr>
                          </a:solidFill>
                        </a:rPr>
                        <a:t>Ruta del Programa</a:t>
                      </a:r>
                    </a:p>
                  </a:txBody>
                  <a:tcPr>
                    <a:solidFill>
                      <a:schemeClr val="accent5"/>
                    </a:solidFill>
                  </a:tcPr>
                </a:tc>
                <a:tc>
                  <a:txBody>
                    <a:bodyPr/>
                    <a:lstStyle/>
                    <a:p>
                      <a:pPr algn="ctr"/>
                      <a:r>
                        <a:rPr lang="es-ES_tradnl" sz="1800" b="1" dirty="0">
                          <a:solidFill>
                            <a:schemeClr val="bg1">
                              <a:lumMod val="85000"/>
                            </a:schemeClr>
                          </a:solidFill>
                        </a:rPr>
                        <a:t>Propuesta de la línea</a:t>
                      </a:r>
                    </a:p>
                  </a:txBody>
                  <a:tcPr>
                    <a:solidFill>
                      <a:schemeClr val="accent5"/>
                    </a:solidFill>
                  </a:tcPr>
                </a:tc>
                <a:extLst>
                  <a:ext uri="{0D108BD9-81ED-4DB2-BD59-A6C34878D82A}">
                    <a16:rowId xmlns:a16="http://schemas.microsoft.com/office/drawing/2014/main" val="2707199260"/>
                  </a:ext>
                </a:extLst>
              </a:tr>
              <a:tr h="370840">
                <a:tc>
                  <a:txBody>
                    <a:bodyPr/>
                    <a:lstStyle/>
                    <a:p>
                      <a:pPr algn="ctr"/>
                      <a:r>
                        <a:rPr lang="es-ES_tradnl" sz="1800" dirty="0"/>
                        <a:t>I</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400" dirty="0"/>
                        <a:t>Proponer recursos pedagógicos adaptables a las necesidades y contextos de los niños, niñas, adolescentes y jóvenes, que promuevan el desarrollo de competencias integradas en pensamiento y comunicación, a través de enfoques centrados en el estudiante.</a:t>
                      </a:r>
                    </a:p>
                  </a:txBody>
                  <a:tcPr/>
                </a:tc>
                <a:tc>
                  <a:txBody>
                    <a:bodyPr/>
                    <a:lstStyle/>
                    <a:p>
                      <a:pPr algn="ctr"/>
                      <a:r>
                        <a:rPr lang="es-ES_tradnl" sz="1600" dirty="0"/>
                        <a:t>Identificar el estado de los aprendizajes desde prácticas de aula que integren diversos saberes.</a:t>
                      </a:r>
                    </a:p>
                  </a:txBody>
                  <a:tcPr/>
                </a:tc>
                <a:extLst>
                  <a:ext uri="{0D108BD9-81ED-4DB2-BD59-A6C34878D82A}">
                    <a16:rowId xmlns:a16="http://schemas.microsoft.com/office/drawing/2014/main" val="2800157570"/>
                  </a:ext>
                </a:extLst>
              </a:tr>
              <a:tr h="370840">
                <a:tc>
                  <a:txBody>
                    <a:bodyPr/>
                    <a:lstStyle/>
                    <a:p>
                      <a:pPr algn="ctr"/>
                      <a:r>
                        <a:rPr lang="es-ES_tradnl" sz="1800" dirty="0"/>
                        <a:t>II</a:t>
                      </a:r>
                    </a:p>
                  </a:txBody>
                  <a:tcPr/>
                </a:tc>
                <a:tc>
                  <a:txBody>
                    <a:bodyPr/>
                    <a:lstStyle/>
                    <a:p>
                      <a:pPr algn="ctr"/>
                      <a:r>
                        <a:rPr lang="es-ES_tradnl" dirty="0"/>
                        <a:t>Reconocer y fomentar prácticas pedagógicas que utilizan los docentes para promover el desarrollo integral de los estudiantes, incluyendo el pensamiento matemático, las habilidades comunicativas y las competencias socioemocionales, en línea con los objetivos del currículo y las necesidades del contexto.</a:t>
                      </a:r>
                    </a:p>
                  </a:txBody>
                  <a:tcPr/>
                </a:tc>
                <a:tc>
                  <a:txBody>
                    <a:bodyPr/>
                    <a:lstStyle/>
                    <a:p>
                      <a:pPr algn="ctr"/>
                      <a:r>
                        <a:rPr lang="es-ES" sz="1600" b="0" i="0" u="none" strike="noStrike" cap="none" dirty="0">
                          <a:solidFill>
                            <a:srgbClr val="000000"/>
                          </a:solidFill>
                          <a:effectLst/>
                          <a:latin typeface="Arial"/>
                          <a:ea typeface="Arial"/>
                          <a:cs typeface="Arial"/>
                          <a:sym typeface="Arial"/>
                        </a:rPr>
                        <a:t>Diseñar e implementar prácticas de aula integradoras que favorezcan la recuperación y el mejoramiento de los aprendizajes</a:t>
                      </a:r>
                      <a:r>
                        <a:rPr lang="es-ES" sz="1400" b="0" i="0" u="none" strike="noStrike" cap="none" dirty="0">
                          <a:solidFill>
                            <a:srgbClr val="000000"/>
                          </a:solidFill>
                          <a:effectLst/>
                          <a:latin typeface="Arial"/>
                          <a:ea typeface="Arial"/>
                          <a:cs typeface="Arial"/>
                          <a:sym typeface="Arial"/>
                        </a:rPr>
                        <a:t>. </a:t>
                      </a:r>
                      <a:endParaRPr lang="es-ES_tradnl" sz="1600" dirty="0"/>
                    </a:p>
                  </a:txBody>
                  <a:tcPr/>
                </a:tc>
                <a:extLst>
                  <a:ext uri="{0D108BD9-81ED-4DB2-BD59-A6C34878D82A}">
                    <a16:rowId xmlns:a16="http://schemas.microsoft.com/office/drawing/2014/main" val="3869972211"/>
                  </a:ext>
                </a:extLst>
              </a:tr>
              <a:tr h="639846">
                <a:tc>
                  <a:txBody>
                    <a:bodyPr/>
                    <a:lstStyle/>
                    <a:p>
                      <a:pPr algn="ctr"/>
                      <a:r>
                        <a:rPr lang="es-ES_tradnl" sz="1800" dirty="0"/>
                        <a:t>III</a:t>
                      </a:r>
                    </a:p>
                  </a:txBody>
                  <a:tcPr/>
                </a:tc>
                <a:tc>
                  <a:txBody>
                    <a:bodyPr/>
                    <a:lstStyle/>
                    <a:p>
                      <a:pPr algn="ctr"/>
                      <a:r>
                        <a:rPr lang="es-ES_tradnl" dirty="0"/>
                        <a:t>Reflexionar sobre la práctica pedagógica desde la perspectiva de la formación integral, documentando los aprendizajes obtenidos y planificando los ajustes necesarios para el segundo año del proceso de acompañamiento.</a:t>
                      </a:r>
                    </a:p>
                  </a:txBody>
                  <a:tcPr/>
                </a:tc>
                <a:tc>
                  <a:txBody>
                    <a:bodyPr/>
                    <a:lstStyle/>
                    <a:p>
                      <a:pPr algn="ctr"/>
                      <a:r>
                        <a:rPr lang="es-ES_tradnl" sz="1600" dirty="0"/>
                        <a:t>Construir estrategias de seguimiento a los aprendizajes y ajustes curriculares para fortalecer los procesos formativos.</a:t>
                      </a:r>
                    </a:p>
                  </a:txBody>
                  <a:tcPr/>
                </a:tc>
                <a:extLst>
                  <a:ext uri="{0D108BD9-81ED-4DB2-BD59-A6C34878D82A}">
                    <a16:rowId xmlns:a16="http://schemas.microsoft.com/office/drawing/2014/main" val="404052085"/>
                  </a:ext>
                </a:extLst>
              </a:tr>
            </a:tbl>
          </a:graphicData>
        </a:graphic>
      </p:graphicFrame>
      <p:pic>
        <p:nvPicPr>
          <p:cNvPr id="224" name="Google Shape;224;p4"/>
          <p:cNvPicPr preferRelativeResize="0"/>
          <p:nvPr/>
        </p:nvPicPr>
        <p:blipFill rotWithShape="1">
          <a:blip r:embed="rId5">
            <a:alphaModFix/>
          </a:blip>
          <a:srcRect/>
          <a:stretch/>
        </p:blipFill>
        <p:spPr>
          <a:xfrm>
            <a:off x="-81266" y="4863494"/>
            <a:ext cx="1935214" cy="19945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a:extLst>
            <a:ext uri="{FF2B5EF4-FFF2-40B4-BE49-F238E27FC236}">
              <a16:creationId xmlns:a16="http://schemas.microsoft.com/office/drawing/2014/main" id="{244802B2-46F7-1806-803F-260BE6B0FDF4}"/>
            </a:ext>
          </a:extLst>
        </p:cNvPr>
        <p:cNvGrpSpPr/>
        <p:nvPr/>
      </p:nvGrpSpPr>
      <p:grpSpPr>
        <a:xfrm>
          <a:off x="0" y="0"/>
          <a:ext cx="0" cy="0"/>
          <a:chOff x="0" y="0"/>
          <a:chExt cx="0" cy="0"/>
        </a:xfrm>
      </p:grpSpPr>
      <p:sp>
        <p:nvSpPr>
          <p:cNvPr id="294" name="Google Shape;294;g2d7eace9e8e_0_0">
            <a:extLst>
              <a:ext uri="{FF2B5EF4-FFF2-40B4-BE49-F238E27FC236}">
                <a16:creationId xmlns:a16="http://schemas.microsoft.com/office/drawing/2014/main" id="{F713068A-5443-9F20-E233-ACE030669B6F}"/>
              </a:ext>
            </a:extLst>
          </p:cNvPr>
          <p:cNvSpPr txBox="1"/>
          <p:nvPr/>
        </p:nvSpPr>
        <p:spPr>
          <a:xfrm>
            <a:off x="1551563" y="2122890"/>
            <a:ext cx="5177100" cy="7694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4400" b="1" i="0" u="none" strike="noStrike" kern="0" cap="none" spc="0" normalizeH="0" baseline="0" noProof="0" dirty="0">
                <a:ln>
                  <a:noFill/>
                </a:ln>
                <a:solidFill>
                  <a:srgbClr val="FFFFFF"/>
                </a:solidFill>
                <a:effectLst/>
                <a:uLnTx/>
                <a:uFillTx/>
                <a:latin typeface="Verdana"/>
                <a:ea typeface="Verdana"/>
                <a:cs typeface="Verdana"/>
                <a:sym typeface="Verdana"/>
              </a:rPr>
              <a:t>Momento I</a:t>
            </a:r>
            <a:endParaRPr kumimoji="0" sz="4400" b="1" i="0" u="none" strike="noStrike" kern="0" cap="none" spc="0" normalizeH="0" baseline="0" noProof="0" dirty="0">
              <a:ln>
                <a:noFill/>
              </a:ln>
              <a:solidFill>
                <a:srgbClr val="FFFFFF"/>
              </a:solidFill>
              <a:effectLst/>
              <a:uLnTx/>
              <a:uFillTx/>
              <a:latin typeface="Verdana"/>
              <a:ea typeface="Verdana"/>
              <a:cs typeface="Verdana"/>
              <a:sym typeface="Verdana"/>
            </a:endParaRPr>
          </a:p>
        </p:txBody>
      </p:sp>
      <p:pic>
        <p:nvPicPr>
          <p:cNvPr id="295" name="Google Shape;295;g2d7eace9e8e_0_0">
            <a:extLst>
              <a:ext uri="{FF2B5EF4-FFF2-40B4-BE49-F238E27FC236}">
                <a16:creationId xmlns:a16="http://schemas.microsoft.com/office/drawing/2014/main" id="{1BC8CA5F-FB5C-54BF-EE6B-FD00A542524D}"/>
              </a:ext>
            </a:extLst>
          </p:cNvPr>
          <p:cNvPicPr preferRelativeResize="0"/>
          <p:nvPr/>
        </p:nvPicPr>
        <p:blipFill rotWithShape="1">
          <a:blip r:embed="rId4">
            <a:alphaModFix/>
          </a:blip>
          <a:srcRect/>
          <a:stretch/>
        </p:blipFill>
        <p:spPr>
          <a:xfrm>
            <a:off x="9672638" y="1100546"/>
            <a:ext cx="1702380" cy="1571217"/>
          </a:xfrm>
          <a:prstGeom prst="rect">
            <a:avLst/>
          </a:prstGeom>
          <a:noFill/>
          <a:ln>
            <a:noFill/>
          </a:ln>
        </p:spPr>
      </p:pic>
      <p:sp>
        <p:nvSpPr>
          <p:cNvPr id="2" name="CuadroTexto 1">
            <a:extLst>
              <a:ext uri="{FF2B5EF4-FFF2-40B4-BE49-F238E27FC236}">
                <a16:creationId xmlns:a16="http://schemas.microsoft.com/office/drawing/2014/main" id="{53D4024E-6E8B-5678-5FEB-33B32A9543CE}"/>
              </a:ext>
            </a:extLst>
          </p:cNvPr>
          <p:cNvSpPr txBox="1"/>
          <p:nvPr/>
        </p:nvSpPr>
        <p:spPr>
          <a:xfrm>
            <a:off x="5817476" y="3695351"/>
            <a:ext cx="555754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3200" b="0" i="1"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3200" b="0" i="1" u="none" strike="noStrike" kern="0" cap="none" spc="0" normalizeH="0" baseline="0" noProof="0" dirty="0">
                <a:ln>
                  <a:noFill/>
                </a:ln>
                <a:solidFill>
                  <a:srgbClr val="000000"/>
                </a:solidFill>
                <a:effectLst/>
                <a:uLnTx/>
                <a:uFillTx/>
                <a:latin typeface="Arial"/>
                <a:cs typeface="Arial"/>
                <a:sym typeface="Arial"/>
              </a:rPr>
              <a:t>Experiencias integradoras para la identificación del  estado de los aprendizajes</a:t>
            </a:r>
          </a:p>
        </p:txBody>
      </p:sp>
    </p:spTree>
    <p:extLst>
      <p:ext uri="{BB962C8B-B14F-4D97-AF65-F5344CB8AC3E}">
        <p14:creationId xmlns:p14="http://schemas.microsoft.com/office/powerpoint/2010/main" val="206570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a:extLst>
            <a:ext uri="{FF2B5EF4-FFF2-40B4-BE49-F238E27FC236}">
              <a16:creationId xmlns:a16="http://schemas.microsoft.com/office/drawing/2014/main" id="{1B4BD9CB-6336-8A7C-FE34-E36569542107}"/>
            </a:ext>
          </a:extLst>
        </p:cNvPr>
        <p:cNvGrpSpPr/>
        <p:nvPr/>
      </p:nvGrpSpPr>
      <p:grpSpPr>
        <a:xfrm>
          <a:off x="0" y="0"/>
          <a:ext cx="0" cy="0"/>
          <a:chOff x="0" y="0"/>
          <a:chExt cx="0" cy="0"/>
        </a:xfrm>
      </p:grpSpPr>
      <p:sp>
        <p:nvSpPr>
          <p:cNvPr id="200" name="Google Shape;200;p4">
            <a:extLst>
              <a:ext uri="{FF2B5EF4-FFF2-40B4-BE49-F238E27FC236}">
                <a16:creationId xmlns:a16="http://schemas.microsoft.com/office/drawing/2014/main" id="{9252BF47-0A75-4D13-B102-FFD817CA8D5A}"/>
              </a:ext>
            </a:extLst>
          </p:cNvPr>
          <p:cNvSpPr txBox="1">
            <a:spLocks noGrp="1"/>
          </p:cNvSpPr>
          <p:nvPr>
            <p:ph type="title"/>
          </p:nvPr>
        </p:nvSpPr>
        <p:spPr>
          <a:xfrm>
            <a:off x="2242105" y="335243"/>
            <a:ext cx="8060400" cy="8067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06D"/>
              </a:buClr>
              <a:buSzPts val="3600"/>
              <a:buFont typeface="Verdana"/>
              <a:buNone/>
            </a:pPr>
            <a:r>
              <a:rPr lang="es-CO" sz="3600" b="1" dirty="0">
                <a:solidFill>
                  <a:srgbClr val="53206D"/>
                </a:solidFill>
                <a:latin typeface="Verdana"/>
                <a:ea typeface="Verdana"/>
                <a:cs typeface="Verdana"/>
                <a:sym typeface="Verdana"/>
              </a:rPr>
              <a:t>Objetivo y recursos</a:t>
            </a:r>
            <a:endParaRPr sz="3600" b="1" dirty="0">
              <a:solidFill>
                <a:srgbClr val="53206D"/>
              </a:solidFill>
              <a:latin typeface="Verdana"/>
              <a:ea typeface="Verdana"/>
              <a:cs typeface="Verdana"/>
              <a:sym typeface="Verdana"/>
            </a:endParaRPr>
          </a:p>
        </p:txBody>
      </p:sp>
      <p:pic>
        <p:nvPicPr>
          <p:cNvPr id="201" name="Google Shape;201;p4">
            <a:extLst>
              <a:ext uri="{FF2B5EF4-FFF2-40B4-BE49-F238E27FC236}">
                <a16:creationId xmlns:a16="http://schemas.microsoft.com/office/drawing/2014/main" id="{5FFF87C7-B310-C486-3487-5DD6970831D3}"/>
              </a:ext>
            </a:extLst>
          </p:cNvPr>
          <p:cNvPicPr preferRelativeResize="0"/>
          <p:nvPr/>
        </p:nvPicPr>
        <p:blipFill rotWithShape="1">
          <a:blip r:embed="rId4">
            <a:alphaModFix/>
          </a:blip>
          <a:srcRect/>
          <a:stretch/>
        </p:blipFill>
        <p:spPr>
          <a:xfrm>
            <a:off x="778642" y="247036"/>
            <a:ext cx="874522" cy="806749"/>
          </a:xfrm>
          <a:prstGeom prst="rect">
            <a:avLst/>
          </a:prstGeom>
          <a:noFill/>
          <a:ln>
            <a:noFill/>
          </a:ln>
        </p:spPr>
      </p:pic>
      <p:grpSp>
        <p:nvGrpSpPr>
          <p:cNvPr id="211" name="Google Shape;211;p4">
            <a:extLst>
              <a:ext uri="{FF2B5EF4-FFF2-40B4-BE49-F238E27FC236}">
                <a16:creationId xmlns:a16="http://schemas.microsoft.com/office/drawing/2014/main" id="{0ABE0E36-62EA-EB37-7BBF-107E1B7C2449}"/>
              </a:ext>
            </a:extLst>
          </p:cNvPr>
          <p:cNvGrpSpPr/>
          <p:nvPr/>
        </p:nvGrpSpPr>
        <p:grpSpPr>
          <a:xfrm>
            <a:off x="10141605" y="1871840"/>
            <a:ext cx="196437" cy="302926"/>
            <a:chOff x="5726350" y="2028150"/>
            <a:chExt cx="312300" cy="481600"/>
          </a:xfrm>
        </p:grpSpPr>
        <p:sp>
          <p:nvSpPr>
            <p:cNvPr id="212" name="Google Shape;212;p4">
              <a:extLst>
                <a:ext uri="{FF2B5EF4-FFF2-40B4-BE49-F238E27FC236}">
                  <a16:creationId xmlns:a16="http://schemas.microsoft.com/office/drawing/2014/main" id="{E714F5A6-E070-7807-9B12-C24C9382A88F}"/>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3" name="Google Shape;213;p4">
              <a:extLst>
                <a:ext uri="{FF2B5EF4-FFF2-40B4-BE49-F238E27FC236}">
                  <a16:creationId xmlns:a16="http://schemas.microsoft.com/office/drawing/2014/main" id="{6A10D79C-1C1D-1FEE-96D3-9CD2BB7F962D}"/>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4" name="Google Shape;214;p4">
              <a:extLst>
                <a:ext uri="{FF2B5EF4-FFF2-40B4-BE49-F238E27FC236}">
                  <a16:creationId xmlns:a16="http://schemas.microsoft.com/office/drawing/2014/main" id="{CF2F16B6-2B8D-A6C3-C50C-7EE8D313848D}"/>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grpSp>
        <p:nvGrpSpPr>
          <p:cNvPr id="215" name="Google Shape;215;p4">
            <a:extLst>
              <a:ext uri="{FF2B5EF4-FFF2-40B4-BE49-F238E27FC236}">
                <a16:creationId xmlns:a16="http://schemas.microsoft.com/office/drawing/2014/main" id="{17A82ECE-4A91-E734-17D0-844BD0A72BEE}"/>
              </a:ext>
            </a:extLst>
          </p:cNvPr>
          <p:cNvGrpSpPr/>
          <p:nvPr/>
        </p:nvGrpSpPr>
        <p:grpSpPr>
          <a:xfrm>
            <a:off x="10033805" y="5640805"/>
            <a:ext cx="304247" cy="303084"/>
            <a:chOff x="898875" y="4399275"/>
            <a:chExt cx="483700" cy="481850"/>
          </a:xfrm>
        </p:grpSpPr>
        <p:sp>
          <p:nvSpPr>
            <p:cNvPr id="216" name="Google Shape;216;p4">
              <a:extLst>
                <a:ext uri="{FF2B5EF4-FFF2-40B4-BE49-F238E27FC236}">
                  <a16:creationId xmlns:a16="http://schemas.microsoft.com/office/drawing/2014/main" id="{7A58BEFA-50D2-79FD-41AF-E0514687E907}"/>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7" name="Google Shape;217;p4">
              <a:extLst>
                <a:ext uri="{FF2B5EF4-FFF2-40B4-BE49-F238E27FC236}">
                  <a16:creationId xmlns:a16="http://schemas.microsoft.com/office/drawing/2014/main" id="{6E70B36E-4DCE-3CB5-F88B-633EFC544188}"/>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8" name="Google Shape;218;p4">
              <a:extLst>
                <a:ext uri="{FF2B5EF4-FFF2-40B4-BE49-F238E27FC236}">
                  <a16:creationId xmlns:a16="http://schemas.microsoft.com/office/drawing/2014/main" id="{01C7F8DC-CA06-C67B-F198-BF9BC85999DA}"/>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19" name="Google Shape;219;p4">
              <a:extLst>
                <a:ext uri="{FF2B5EF4-FFF2-40B4-BE49-F238E27FC236}">
                  <a16:creationId xmlns:a16="http://schemas.microsoft.com/office/drawing/2014/main" id="{9219211A-61FB-FFB3-A40C-13054921379F}"/>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0" name="Google Shape;220;p4">
              <a:extLst>
                <a:ext uri="{FF2B5EF4-FFF2-40B4-BE49-F238E27FC236}">
                  <a16:creationId xmlns:a16="http://schemas.microsoft.com/office/drawing/2014/main" id="{BE770454-4BF4-89AB-4133-BA061149E6F5}"/>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1" name="Google Shape;221;p4">
              <a:extLst>
                <a:ext uri="{FF2B5EF4-FFF2-40B4-BE49-F238E27FC236}">
                  <a16:creationId xmlns:a16="http://schemas.microsoft.com/office/drawing/2014/main" id="{C68081CA-F547-8C68-E07D-8BA7F664EBD6}"/>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2" name="Google Shape;222;p4">
              <a:extLst>
                <a:ext uri="{FF2B5EF4-FFF2-40B4-BE49-F238E27FC236}">
                  <a16:creationId xmlns:a16="http://schemas.microsoft.com/office/drawing/2014/main" id="{DA6CBAC0-F5A0-B6E4-6D7A-A4D253EB931E}"/>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sp>
          <p:nvSpPr>
            <p:cNvPr id="223" name="Google Shape;223;p4">
              <a:extLst>
                <a:ext uri="{FF2B5EF4-FFF2-40B4-BE49-F238E27FC236}">
                  <a16:creationId xmlns:a16="http://schemas.microsoft.com/office/drawing/2014/main" id="{B1F3D11F-112C-3584-0E8D-53569C8575C4}"/>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35D74"/>
                </a:solidFill>
                <a:effectLst/>
                <a:uLnTx/>
                <a:uFillTx/>
                <a:latin typeface="Arial"/>
                <a:ea typeface="Arial"/>
                <a:cs typeface="Arial"/>
                <a:sym typeface="Arial"/>
              </a:endParaRPr>
            </a:p>
          </p:txBody>
        </p:sp>
      </p:grpSp>
      <p:pic>
        <p:nvPicPr>
          <p:cNvPr id="224" name="Google Shape;224;p4">
            <a:extLst>
              <a:ext uri="{FF2B5EF4-FFF2-40B4-BE49-F238E27FC236}">
                <a16:creationId xmlns:a16="http://schemas.microsoft.com/office/drawing/2014/main" id="{A7E29B92-8596-0DB5-6590-0E06FE7DDAE6}"/>
              </a:ext>
            </a:extLst>
          </p:cNvPr>
          <p:cNvPicPr preferRelativeResize="0"/>
          <p:nvPr/>
        </p:nvPicPr>
        <p:blipFill rotWithShape="1">
          <a:blip r:embed="rId5">
            <a:alphaModFix/>
          </a:blip>
          <a:srcRect/>
          <a:stretch/>
        </p:blipFill>
        <p:spPr>
          <a:xfrm>
            <a:off x="-81266" y="4863494"/>
            <a:ext cx="1935214" cy="1994506"/>
          </a:xfrm>
          <a:prstGeom prst="rect">
            <a:avLst/>
          </a:prstGeom>
          <a:noFill/>
          <a:ln>
            <a:noFill/>
          </a:ln>
        </p:spPr>
      </p:pic>
      <p:graphicFrame>
        <p:nvGraphicFramePr>
          <p:cNvPr id="3" name="Tabla 2">
            <a:extLst>
              <a:ext uri="{FF2B5EF4-FFF2-40B4-BE49-F238E27FC236}">
                <a16:creationId xmlns:a16="http://schemas.microsoft.com/office/drawing/2014/main" id="{7288D7FD-D711-37EB-70CD-F113A04AD4E4}"/>
              </a:ext>
            </a:extLst>
          </p:cNvPr>
          <p:cNvGraphicFramePr>
            <a:graphicFrameLocks noGrp="1"/>
          </p:cNvGraphicFramePr>
          <p:nvPr/>
        </p:nvGraphicFramePr>
        <p:xfrm>
          <a:off x="1460717" y="1370581"/>
          <a:ext cx="9623175" cy="4363720"/>
        </p:xfrm>
        <a:graphic>
          <a:graphicData uri="http://schemas.openxmlformats.org/drawingml/2006/table">
            <a:tbl>
              <a:tblPr firstRow="1" bandRow="1">
                <a:tableStyleId>{388BDFB1-30BA-4BD1-A0BA-AFD254533319}</a:tableStyleId>
              </a:tblPr>
              <a:tblGrid>
                <a:gridCol w="3154237">
                  <a:extLst>
                    <a:ext uri="{9D8B030D-6E8A-4147-A177-3AD203B41FA5}">
                      <a16:colId xmlns:a16="http://schemas.microsoft.com/office/drawing/2014/main" val="3280044065"/>
                    </a:ext>
                  </a:extLst>
                </a:gridCol>
                <a:gridCol w="6468938">
                  <a:extLst>
                    <a:ext uri="{9D8B030D-6E8A-4147-A177-3AD203B41FA5}">
                      <a16:colId xmlns:a16="http://schemas.microsoft.com/office/drawing/2014/main" val="127611773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800" dirty="0">
                          <a:solidFill>
                            <a:schemeClr val="tx1"/>
                          </a:solidFill>
                        </a:rPr>
                        <a:t>Experiencias integradoras para la identificación del estado de los aprendizajes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_tradnl" sz="1800" dirty="0"/>
                    </a:p>
                  </a:txBody>
                  <a:tcPr/>
                </a:tc>
                <a:tc hMerge="1">
                  <a:txBody>
                    <a:bodyPr/>
                    <a:lstStyle/>
                    <a:p>
                      <a:endParaRPr lang="es-ES_tradnl"/>
                    </a:p>
                  </a:txBody>
                  <a:tcPr/>
                </a:tc>
                <a:extLst>
                  <a:ext uri="{0D108BD9-81ED-4DB2-BD59-A6C34878D82A}">
                    <a16:rowId xmlns:a16="http://schemas.microsoft.com/office/drawing/2014/main" val="1698158691"/>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800" dirty="0"/>
                        <a:t>Identificar el estado de los aprendizajes desde prácticas de aula que integren diversos saberes.</a:t>
                      </a:r>
                    </a:p>
                  </a:txBody>
                  <a:tcPr/>
                </a:tc>
                <a:tc hMerge="1">
                  <a:txBody>
                    <a:bodyPr/>
                    <a:lstStyle/>
                    <a:p>
                      <a:endParaRPr lang="es-ES_tradnl" dirty="0"/>
                    </a:p>
                  </a:txBody>
                  <a:tcPr/>
                </a:tc>
                <a:extLst>
                  <a:ext uri="{0D108BD9-81ED-4DB2-BD59-A6C34878D82A}">
                    <a16:rowId xmlns:a16="http://schemas.microsoft.com/office/drawing/2014/main" val="2143001386"/>
                  </a:ext>
                </a:extLst>
              </a:tr>
              <a:tr h="370840">
                <a:tc>
                  <a:txBody>
                    <a:bodyPr/>
                    <a:lstStyle/>
                    <a:p>
                      <a:pPr algn="ctr"/>
                      <a:r>
                        <a:rPr lang="es-ES_tradnl" sz="1800" b="1" dirty="0">
                          <a:solidFill>
                            <a:schemeClr val="bg1">
                              <a:lumMod val="85000"/>
                            </a:schemeClr>
                          </a:solidFill>
                        </a:rPr>
                        <a:t>Recurso</a:t>
                      </a:r>
                    </a:p>
                  </a:txBody>
                  <a:tcPr>
                    <a:solidFill>
                      <a:schemeClr val="accent5"/>
                    </a:solidFill>
                  </a:tcPr>
                </a:tc>
                <a:tc>
                  <a:txBody>
                    <a:bodyPr/>
                    <a:lstStyle/>
                    <a:p>
                      <a:pPr algn="ctr"/>
                      <a:r>
                        <a:rPr lang="es-ES_tradnl" sz="1800" b="1" dirty="0">
                          <a:solidFill>
                            <a:schemeClr val="bg1">
                              <a:lumMod val="85000"/>
                            </a:schemeClr>
                          </a:solidFill>
                        </a:rPr>
                        <a:t>Descripción general</a:t>
                      </a:r>
                    </a:p>
                  </a:txBody>
                  <a:tcPr>
                    <a:solidFill>
                      <a:schemeClr val="accent5"/>
                    </a:solidFill>
                  </a:tcPr>
                </a:tc>
                <a:extLst>
                  <a:ext uri="{0D108BD9-81ED-4DB2-BD59-A6C34878D82A}">
                    <a16:rowId xmlns:a16="http://schemas.microsoft.com/office/drawing/2014/main" val="2707199260"/>
                  </a:ext>
                </a:extLst>
              </a:tr>
              <a:tr h="370840">
                <a:tc>
                  <a:txBody>
                    <a:bodyPr/>
                    <a:lstStyle/>
                    <a:p>
                      <a:pPr algn="ctr"/>
                      <a:r>
                        <a:rPr lang="es-ES_tradnl" sz="1600" b="1" dirty="0">
                          <a:solidFill>
                            <a:schemeClr val="tx1"/>
                          </a:solidFill>
                        </a:rPr>
                        <a:t>Marco de referencia</a:t>
                      </a:r>
                    </a:p>
                  </a:txBody>
                  <a:tcPr>
                    <a:noFill/>
                  </a:tcPr>
                </a:tc>
                <a:tc>
                  <a:txBody>
                    <a:bodyPr/>
                    <a:lstStyle/>
                    <a:p>
                      <a:pPr algn="just"/>
                      <a:r>
                        <a:rPr lang="es-ES_tradnl" sz="1600" b="0" dirty="0">
                          <a:solidFill>
                            <a:schemeClr val="tx1"/>
                          </a:solidFill>
                        </a:rPr>
                        <a:t>Documento base que sustenta la propuesta de la línea y aborda algunos conceptos clave para su comprensión, tanto para el Momento I como para la ruta anual.</a:t>
                      </a:r>
                    </a:p>
                  </a:txBody>
                  <a:tcPr>
                    <a:noFill/>
                  </a:tcPr>
                </a:tc>
                <a:extLst>
                  <a:ext uri="{0D108BD9-81ED-4DB2-BD59-A6C34878D82A}">
                    <a16:rowId xmlns:a16="http://schemas.microsoft.com/office/drawing/2014/main" val="1819490679"/>
                  </a:ext>
                </a:extLst>
              </a:tr>
              <a:tr h="370840">
                <a:tc>
                  <a:txBody>
                    <a:bodyPr/>
                    <a:lstStyle/>
                    <a:p>
                      <a:pPr algn="ctr"/>
                      <a:r>
                        <a:rPr lang="es-ES_tradnl" sz="1600" b="1" dirty="0">
                          <a:solidFill>
                            <a:schemeClr val="tx1"/>
                          </a:solidFill>
                        </a:rPr>
                        <a:t>Ficha de trabajo en aula</a:t>
                      </a:r>
                    </a:p>
                  </a:txBody>
                  <a:tcPr>
                    <a:noFill/>
                  </a:tcPr>
                </a:tc>
                <a:tc>
                  <a:txBody>
                    <a:bodyPr/>
                    <a:lstStyle/>
                    <a:p>
                      <a:pPr algn="just"/>
                      <a:r>
                        <a:rPr lang="es-ES_tradnl" sz="1600" b="0" dirty="0">
                          <a:solidFill>
                            <a:schemeClr val="tx1"/>
                          </a:solidFill>
                        </a:rPr>
                        <a:t>Propuestas (una para básica primaria y otra secundaria) de una experiencia integradora en la que se apunta a lograr la identificación del estado de los aprendizajes.</a:t>
                      </a:r>
                    </a:p>
                  </a:txBody>
                  <a:tcPr>
                    <a:noFill/>
                  </a:tcPr>
                </a:tc>
                <a:extLst>
                  <a:ext uri="{0D108BD9-81ED-4DB2-BD59-A6C34878D82A}">
                    <a16:rowId xmlns:a16="http://schemas.microsoft.com/office/drawing/2014/main" val="1709835395"/>
                  </a:ext>
                </a:extLst>
              </a:tr>
              <a:tr h="370840">
                <a:tc>
                  <a:txBody>
                    <a:bodyPr/>
                    <a:lstStyle/>
                    <a:p>
                      <a:pPr algn="ctr"/>
                      <a:r>
                        <a:rPr lang="es-ES_tradnl" sz="1600" b="1" dirty="0">
                          <a:solidFill>
                            <a:schemeClr val="tx1"/>
                          </a:solidFill>
                        </a:rPr>
                        <a:t>Matriz de aprendizajes</a:t>
                      </a:r>
                    </a:p>
                  </a:txBody>
                  <a:tcPr>
                    <a:noFill/>
                  </a:tcPr>
                </a:tc>
                <a:tc>
                  <a:txBody>
                    <a:bodyPr/>
                    <a:lstStyle/>
                    <a:p>
                      <a:pPr algn="just"/>
                      <a:r>
                        <a:rPr lang="es-ES_tradnl" sz="1600" b="0" dirty="0">
                          <a:solidFill>
                            <a:schemeClr val="tx1"/>
                          </a:solidFill>
                        </a:rPr>
                        <a:t>Instrumento (recurso) para facilitar el reconocimiento de los aprendizajes abordados en las actividades derivadas de las fichas de trabajo en el aula, y lograr su asociación con los referentes nacionales de calidad.</a:t>
                      </a:r>
                    </a:p>
                  </a:txBody>
                  <a:tcPr>
                    <a:noFill/>
                  </a:tcPr>
                </a:tc>
                <a:extLst>
                  <a:ext uri="{0D108BD9-81ED-4DB2-BD59-A6C34878D82A}">
                    <a16:rowId xmlns:a16="http://schemas.microsoft.com/office/drawing/2014/main" val="1647886131"/>
                  </a:ext>
                </a:extLst>
              </a:tr>
            </a:tbl>
          </a:graphicData>
        </a:graphic>
      </p:graphicFrame>
      <p:sp>
        <p:nvSpPr>
          <p:cNvPr id="8" name="CuadroTexto 7">
            <a:extLst>
              <a:ext uri="{FF2B5EF4-FFF2-40B4-BE49-F238E27FC236}">
                <a16:creationId xmlns:a16="http://schemas.microsoft.com/office/drawing/2014/main" id="{F9213127-F278-A215-51BC-B5B9C076C403}"/>
              </a:ext>
            </a:extLst>
          </p:cNvPr>
          <p:cNvSpPr txBox="1"/>
          <p:nvPr/>
        </p:nvSpPr>
        <p:spPr>
          <a:xfrm>
            <a:off x="2981170" y="5943889"/>
            <a:ext cx="6667810" cy="52322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1400" b="0" i="0" u="none" strike="noStrike" kern="0" cap="none" spc="0" normalizeH="0" baseline="0" noProof="0" dirty="0">
                <a:ln>
                  <a:noFill/>
                </a:ln>
                <a:solidFill>
                  <a:srgbClr val="000000"/>
                </a:solidFill>
                <a:effectLst/>
                <a:uLnTx/>
                <a:uFillTx/>
                <a:latin typeface="Arial"/>
                <a:cs typeface="Arial"/>
                <a:sym typeface="Arial"/>
              </a:rPr>
              <a:t>Los recursos se alojarán en un espacio digital interactivo de fácil manejo y posibilidad de trabajo analógico con versiones para impresión.</a:t>
            </a:r>
          </a:p>
        </p:txBody>
      </p:sp>
    </p:spTree>
    <p:extLst>
      <p:ext uri="{BB962C8B-B14F-4D97-AF65-F5344CB8AC3E}">
        <p14:creationId xmlns:p14="http://schemas.microsoft.com/office/powerpoint/2010/main" val="149139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a:extLst>
            <a:ext uri="{FF2B5EF4-FFF2-40B4-BE49-F238E27FC236}">
              <a16:creationId xmlns:a16="http://schemas.microsoft.com/office/drawing/2014/main" id="{C4BB14AF-2ECD-265E-B937-C75A4D023BF2}"/>
            </a:ext>
          </a:extLst>
        </p:cNvPr>
        <p:cNvGrpSpPr/>
        <p:nvPr/>
      </p:nvGrpSpPr>
      <p:grpSpPr>
        <a:xfrm>
          <a:off x="0" y="0"/>
          <a:ext cx="0" cy="0"/>
          <a:chOff x="0" y="0"/>
          <a:chExt cx="0" cy="0"/>
        </a:xfrm>
      </p:grpSpPr>
      <p:sp>
        <p:nvSpPr>
          <p:cNvPr id="294" name="Google Shape;294;g2d7eace9e8e_0_0">
            <a:extLst>
              <a:ext uri="{FF2B5EF4-FFF2-40B4-BE49-F238E27FC236}">
                <a16:creationId xmlns:a16="http://schemas.microsoft.com/office/drawing/2014/main" id="{B70C5D7B-49D9-3F51-9CBB-9D7DC601CBE5}"/>
              </a:ext>
            </a:extLst>
          </p:cNvPr>
          <p:cNvSpPr txBox="1"/>
          <p:nvPr/>
        </p:nvSpPr>
        <p:spPr>
          <a:xfrm>
            <a:off x="4329257" y="5254573"/>
            <a:ext cx="7657955" cy="769401"/>
          </a:xfrm>
          <a:prstGeom prst="rect">
            <a:avLst/>
          </a:prstGeom>
          <a:noFill/>
          <a:ln>
            <a:noFill/>
          </a:ln>
        </p:spPr>
        <p:txBody>
          <a:bodyPr spcFirstLastPara="1" wrap="square" lIns="91425" tIns="45700" rIns="91425" bIns="45700" anchor="t" anchorCtr="0">
            <a:spAutoFit/>
          </a:bodyPr>
          <a:lstStyle/>
          <a:p>
            <a:pPr marL="742950" marR="0" lvl="0" indent="-742950" algn="ctr" defTabSz="914400" rtl="0" eaLnBrk="1" fontAlgn="auto" latinLnBrk="0" hangingPunct="1">
              <a:lnSpc>
                <a:spcPct val="100000"/>
              </a:lnSpc>
              <a:spcBef>
                <a:spcPts val="0"/>
              </a:spcBef>
              <a:spcAft>
                <a:spcPts val="0"/>
              </a:spcAft>
              <a:buClr>
                <a:srgbClr val="000000"/>
              </a:buClr>
              <a:buSzTx/>
              <a:buAutoNum type="arabicPeriod"/>
              <a:tabLst/>
              <a:defRPr/>
            </a:pPr>
            <a:r>
              <a:rPr lang="es-CO" sz="4400" b="1" dirty="0">
                <a:latin typeface="Verdana"/>
                <a:ea typeface="Verdana"/>
                <a:cs typeface="Verdana"/>
                <a:sym typeface="Verdana"/>
              </a:rPr>
              <a:t>Marco</a:t>
            </a:r>
            <a:r>
              <a:rPr kumimoji="0" lang="es-CO" sz="4400" b="1" i="0" u="none" strike="noStrike" kern="0" cap="none" spc="0" normalizeH="0" baseline="0" noProof="0" dirty="0">
                <a:ln>
                  <a:noFill/>
                </a:ln>
                <a:solidFill>
                  <a:srgbClr val="000000"/>
                </a:solidFill>
                <a:effectLst/>
                <a:uLnTx/>
                <a:uFillTx/>
                <a:latin typeface="Verdana"/>
                <a:ea typeface="Verdana"/>
                <a:cs typeface="Verdana"/>
                <a:sym typeface="Verdana"/>
              </a:rPr>
              <a:t> de referencia</a:t>
            </a:r>
            <a:endParaRPr lang="es-ES" sz="4400" b="1" i="0" u="none" strike="noStrike" kern="0" cap="none" spc="0" normalizeH="0" baseline="0" noProof="0" dirty="0">
              <a:ln>
                <a:noFill/>
              </a:ln>
              <a:solidFill>
                <a:srgbClr val="FFFFFF"/>
              </a:solidFill>
              <a:effectLst/>
              <a:uLnTx/>
              <a:uFillTx/>
              <a:latin typeface="Verdana"/>
              <a:ea typeface="Verdana"/>
              <a:cs typeface="Verdana"/>
            </a:endParaRPr>
          </a:p>
        </p:txBody>
      </p:sp>
      <p:pic>
        <p:nvPicPr>
          <p:cNvPr id="295" name="Google Shape;295;g2d7eace9e8e_0_0">
            <a:extLst>
              <a:ext uri="{FF2B5EF4-FFF2-40B4-BE49-F238E27FC236}">
                <a16:creationId xmlns:a16="http://schemas.microsoft.com/office/drawing/2014/main" id="{B734901F-8023-E66C-BE3A-1670E02C58ED}"/>
              </a:ext>
            </a:extLst>
          </p:cNvPr>
          <p:cNvPicPr preferRelativeResize="0"/>
          <p:nvPr/>
        </p:nvPicPr>
        <p:blipFill rotWithShape="1">
          <a:blip r:embed="rId4">
            <a:alphaModFix/>
          </a:blip>
          <a:srcRect/>
          <a:stretch/>
        </p:blipFill>
        <p:spPr>
          <a:xfrm>
            <a:off x="9672638" y="1100546"/>
            <a:ext cx="1702380" cy="1571217"/>
          </a:xfrm>
          <a:prstGeom prst="rect">
            <a:avLst/>
          </a:prstGeom>
          <a:noFill/>
          <a:ln>
            <a:noFill/>
          </a:ln>
        </p:spPr>
      </p:pic>
      <p:sp>
        <p:nvSpPr>
          <p:cNvPr id="2" name="CuadroTexto 1">
            <a:extLst>
              <a:ext uri="{FF2B5EF4-FFF2-40B4-BE49-F238E27FC236}">
                <a16:creationId xmlns:a16="http://schemas.microsoft.com/office/drawing/2014/main" id="{13D59186-75A3-16A1-EFEE-DE33F7BBAF84}"/>
              </a:ext>
            </a:extLst>
          </p:cNvPr>
          <p:cNvSpPr txBox="1"/>
          <p:nvPr/>
        </p:nvSpPr>
        <p:spPr>
          <a:xfrm>
            <a:off x="964621" y="609660"/>
            <a:ext cx="530759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_tradnl" sz="3200" b="0" i="0" u="none" strike="noStrike" kern="0" cap="none" spc="0" normalizeH="0" baseline="0" noProof="0" dirty="0">
              <a:ln>
                <a:noFill/>
              </a:ln>
              <a:solidFill>
                <a:srgbClr val="FFFFFF">
                  <a:lumMod val="85000"/>
                </a:srgbClr>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3200" b="0" i="0" u="none" strike="noStrike" kern="0" cap="none" spc="0" normalizeH="0" baseline="0" noProof="0" dirty="0">
                <a:ln>
                  <a:noFill/>
                </a:ln>
                <a:solidFill>
                  <a:srgbClr val="FFFFFF">
                    <a:lumMod val="85000"/>
                  </a:srgbClr>
                </a:solidFill>
                <a:effectLst/>
                <a:uLnTx/>
                <a:uFillTx/>
                <a:latin typeface="Arial"/>
                <a:cs typeface="Arial"/>
                <a:sym typeface="Arial"/>
              </a:rPr>
              <a:t>Experiencias integradoras para la identificación del estado de los aprendizajes</a:t>
            </a:r>
          </a:p>
        </p:txBody>
      </p:sp>
    </p:spTree>
    <p:extLst>
      <p:ext uri="{BB962C8B-B14F-4D97-AF65-F5344CB8AC3E}">
        <p14:creationId xmlns:p14="http://schemas.microsoft.com/office/powerpoint/2010/main" val="355244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a:extLst>
            <a:ext uri="{FF2B5EF4-FFF2-40B4-BE49-F238E27FC236}">
              <a16:creationId xmlns:a16="http://schemas.microsoft.com/office/drawing/2014/main" id="{79BAACC2-3C06-1539-C740-2CBFC64C5C44}"/>
            </a:ext>
          </a:extLst>
        </p:cNvPr>
        <p:cNvGrpSpPr/>
        <p:nvPr/>
      </p:nvGrpSpPr>
      <p:grpSpPr>
        <a:xfrm>
          <a:off x="0" y="0"/>
          <a:ext cx="0" cy="0"/>
          <a:chOff x="0" y="0"/>
          <a:chExt cx="0" cy="0"/>
        </a:xfrm>
      </p:grpSpPr>
      <p:pic>
        <p:nvPicPr>
          <p:cNvPr id="5" name="Imagen 4" descr="Imagen que contiene señal&#10;&#10;El contenido generado por IA puede ser incorrecto.">
            <a:extLst>
              <a:ext uri="{FF2B5EF4-FFF2-40B4-BE49-F238E27FC236}">
                <a16:creationId xmlns:a16="http://schemas.microsoft.com/office/drawing/2014/main" id="{E02C1A27-94E7-E628-331A-4A4C07C513C6}"/>
              </a:ext>
            </a:extLst>
          </p:cNvPr>
          <p:cNvPicPr>
            <a:picLocks noChangeAspect="1"/>
          </p:cNvPicPr>
          <p:nvPr/>
        </p:nvPicPr>
        <p:blipFill>
          <a:blip r:embed="rId4"/>
          <a:stretch>
            <a:fillRect/>
          </a:stretch>
        </p:blipFill>
        <p:spPr>
          <a:xfrm>
            <a:off x="516194" y="-1"/>
            <a:ext cx="11808634" cy="6858001"/>
          </a:xfrm>
          <a:prstGeom prst="rect">
            <a:avLst/>
          </a:prstGeom>
        </p:spPr>
      </p:pic>
      <p:pic>
        <p:nvPicPr>
          <p:cNvPr id="295" name="Google Shape;295;g2d7eace9e8e_0_0">
            <a:extLst>
              <a:ext uri="{FF2B5EF4-FFF2-40B4-BE49-F238E27FC236}">
                <a16:creationId xmlns:a16="http://schemas.microsoft.com/office/drawing/2014/main" id="{29392427-BAA6-F635-6FA5-85CCC0241F36}"/>
              </a:ext>
            </a:extLst>
          </p:cNvPr>
          <p:cNvPicPr preferRelativeResize="0"/>
          <p:nvPr/>
        </p:nvPicPr>
        <p:blipFill rotWithShape="1">
          <a:blip r:embed="rId5">
            <a:alphaModFix/>
          </a:blip>
          <a:srcRect/>
          <a:stretch/>
        </p:blipFill>
        <p:spPr>
          <a:xfrm>
            <a:off x="5483729" y="215643"/>
            <a:ext cx="1702380" cy="1571217"/>
          </a:xfrm>
          <a:prstGeom prst="rect">
            <a:avLst/>
          </a:prstGeom>
          <a:noFill/>
          <a:ln>
            <a:noFill/>
          </a:ln>
        </p:spPr>
      </p:pic>
    </p:spTree>
    <p:extLst>
      <p:ext uri="{BB962C8B-B14F-4D97-AF65-F5344CB8AC3E}">
        <p14:creationId xmlns:p14="http://schemas.microsoft.com/office/powerpoint/2010/main" val="43371453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3452</TotalTime>
  <Words>2863</Words>
  <Application>Microsoft Office PowerPoint</Application>
  <PresentationFormat>Panorámica</PresentationFormat>
  <Paragraphs>231</Paragraphs>
  <Slides>34</Slides>
  <Notes>34</Notes>
  <HiddenSlides>6</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34</vt:i4>
      </vt:variant>
    </vt:vector>
  </HeadingPairs>
  <TitlesOfParts>
    <vt:vector size="45" baseType="lpstr">
      <vt:lpstr>Calibri</vt:lpstr>
      <vt:lpstr>TeXGyreBonum-Regular</vt:lpstr>
      <vt:lpstr>Arial</vt:lpstr>
      <vt:lpstr>Aptos</vt:lpstr>
      <vt:lpstr>Times New Roman</vt:lpstr>
      <vt:lpstr>Play</vt:lpstr>
      <vt:lpstr>Verdana</vt:lpstr>
      <vt:lpstr>Times</vt:lpstr>
      <vt:lpstr>Segoe UI</vt:lpstr>
      <vt:lpstr>Tema de Office</vt:lpstr>
      <vt:lpstr>1_Tema de Office</vt:lpstr>
      <vt:lpstr>Presentación de PowerPoint</vt:lpstr>
      <vt:lpstr>Presentación de PowerPoint</vt:lpstr>
      <vt:lpstr>Contenido</vt:lpstr>
      <vt:lpstr> Pensamiento y Comunicación Objetivo</vt:lpstr>
      <vt:lpstr>Pensamiento y comunicación  Ruta pedagógica PTA/FI  3.0 </vt:lpstr>
      <vt:lpstr>Presentación de PowerPoint</vt:lpstr>
      <vt:lpstr>Objetivo y recursos</vt:lpstr>
      <vt:lpstr>Presentación de PowerPoint</vt:lpstr>
      <vt:lpstr>Presentación de PowerPoint</vt:lpstr>
      <vt:lpstr>Presentación de PowerPoint</vt:lpstr>
      <vt:lpstr>Secuencia Didáctica Estrategia básica primaria</vt:lpstr>
      <vt:lpstr>1. ¿Dónde y con quién vivo?</vt:lpstr>
      <vt:lpstr>2. ¿Y eso dónde queda?</vt:lpstr>
      <vt:lpstr>3. Es tiempo de compartir, ¿Cómo lo vamos a presentar?</vt:lpstr>
      <vt:lpstr>Aprendizajes esperados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Fichas de trabajo en aula Estrategia básica secundaria</vt:lpstr>
      <vt:lpstr> Experiencia integradora ¿Cómo suena el lugar donde vivo?  Objetivo </vt:lpstr>
      <vt:lpstr>Experiencia integradora Actividad 1 ¿Dónde y con quién?</vt:lpstr>
      <vt:lpstr>Experiencia integradora Actividad 2 ¿Y eso dónde queda?</vt:lpstr>
      <vt:lpstr>Articulación entre líneas Objetivo Pensamiento y comunicación – Acompañamiento pedagógico</vt:lpstr>
      <vt:lpstr>Articulación entre líneas Pensamiento y comunicación – Acompañamiento pedagógico</vt:lpstr>
      <vt:lpstr>Referencias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Andrea Avendano Trujillo</dc:creator>
  <cp:lastModifiedBy>Juan Carlos Perez Perez</cp:lastModifiedBy>
  <cp:revision>426</cp:revision>
  <dcterms:created xsi:type="dcterms:W3CDTF">2024-08-27T01:53:58Z</dcterms:created>
  <dcterms:modified xsi:type="dcterms:W3CDTF">2025-05-08T17:58:35Z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de0556-1f76-452e-9e94-03158f226e4e_Enabled">
    <vt:lpwstr>true</vt:lpwstr>
  </property>
  <property fmtid="{D5CDD505-2E9C-101B-9397-08002B2CF9AE}" pid="3" name="MSIP_Label_cdde0556-1f76-452e-9e94-03158f226e4e_SetDate">
    <vt:lpwstr>2024-08-27T02:01:17Z</vt:lpwstr>
  </property>
  <property fmtid="{D5CDD505-2E9C-101B-9397-08002B2CF9AE}" pid="4" name="MSIP_Label_cdde0556-1f76-452e-9e94-03158f226e4e_Method">
    <vt:lpwstr>Standard</vt:lpwstr>
  </property>
  <property fmtid="{D5CDD505-2E9C-101B-9397-08002B2CF9AE}" pid="5" name="MSIP_Label_cdde0556-1f76-452e-9e94-03158f226e4e_Name">
    <vt:lpwstr>Private</vt:lpwstr>
  </property>
  <property fmtid="{D5CDD505-2E9C-101B-9397-08002B2CF9AE}" pid="6" name="MSIP_Label_cdde0556-1f76-452e-9e94-03158f226e4e_SiteId">
    <vt:lpwstr>7015a19d-0dbb-4c31-8709-253cf07f631f</vt:lpwstr>
  </property>
  <property fmtid="{D5CDD505-2E9C-101B-9397-08002B2CF9AE}" pid="7" name="MSIP_Label_cdde0556-1f76-452e-9e94-03158f226e4e_ActionId">
    <vt:lpwstr>2c2545bf-9746-4d03-847c-48fd5833bfa9</vt:lpwstr>
  </property>
  <property fmtid="{D5CDD505-2E9C-101B-9397-08002B2CF9AE}" pid="8" name="MSIP_Label_cdde0556-1f76-452e-9e94-03158f226e4e_ContentBits">
    <vt:lpwstr>0</vt:lpwstr>
  </property>
</Properties>
</file>